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DM Sans Medium"/>
      <p:regular r:id="rId52"/>
      <p:bold r:id="rId53"/>
      <p:italic r:id="rId54"/>
      <p:boldItalic r:id="rId55"/>
    </p:embeddedFont>
    <p:embeddedFont>
      <p:font typeface="Didact Gothic"/>
      <p:regular r:id="rId56"/>
    </p:embeddedFont>
    <p:embeddedFont>
      <p:font typeface="Helvetica Neue"/>
      <p:regular r:id="rId57"/>
      <p:bold r:id="rId58"/>
      <p:italic r:id="rId59"/>
      <p:boldItalic r:id="rId60"/>
    </p:embeddedFont>
    <p:embeddedFont>
      <p:font typeface="Helvetica Neue Light"/>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8E3C84-8111-4DD4-9BB3-4C20BE9FE5F6}">
  <a:tblStyle styleId="{E58E3C84-8111-4DD4-9BB3-4C20BE9FE5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4.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6.xml"/><Relationship Id="rId66" Type="http://schemas.openxmlformats.org/officeDocument/2006/relationships/font" Target="fonts/DMSans-bold.fntdata"/><Relationship Id="rId21" Type="http://schemas.openxmlformats.org/officeDocument/2006/relationships/slide" Target="slides/slide15.xml"/><Relationship Id="rId65" Type="http://schemas.openxmlformats.org/officeDocument/2006/relationships/font" Target="fonts/DMSans-regular.fntdata"/><Relationship Id="rId24" Type="http://schemas.openxmlformats.org/officeDocument/2006/relationships/slide" Target="slides/slide18.xml"/><Relationship Id="rId68" Type="http://schemas.openxmlformats.org/officeDocument/2006/relationships/font" Target="fonts/DMSans-boldItalic.fntdata"/><Relationship Id="rId23" Type="http://schemas.openxmlformats.org/officeDocument/2006/relationships/slide" Target="slides/slide17.xml"/><Relationship Id="rId67" Type="http://schemas.openxmlformats.org/officeDocument/2006/relationships/font" Target="fonts/DMSans-italic.fntdata"/><Relationship Id="rId60" Type="http://schemas.openxmlformats.org/officeDocument/2006/relationships/font" Target="fonts/HelveticaNeue-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MSansMedium-bold.fntdata"/><Relationship Id="rId52" Type="http://schemas.openxmlformats.org/officeDocument/2006/relationships/font" Target="fonts/DMSansMedium-regular.fntdata"/><Relationship Id="rId11" Type="http://schemas.openxmlformats.org/officeDocument/2006/relationships/slide" Target="slides/slide5.xml"/><Relationship Id="rId55" Type="http://schemas.openxmlformats.org/officeDocument/2006/relationships/font" Target="fonts/DMSansMedium-boldItalic.fntdata"/><Relationship Id="rId10" Type="http://schemas.openxmlformats.org/officeDocument/2006/relationships/slide" Target="slides/slide4.xml"/><Relationship Id="rId54" Type="http://schemas.openxmlformats.org/officeDocument/2006/relationships/font" Target="fonts/DMSansMedium-italic.fntdata"/><Relationship Id="rId13" Type="http://schemas.openxmlformats.org/officeDocument/2006/relationships/slide" Target="slides/slide7.xml"/><Relationship Id="rId57" Type="http://schemas.openxmlformats.org/officeDocument/2006/relationships/font" Target="fonts/HelveticaNeue-regular.fntdata"/><Relationship Id="rId12" Type="http://schemas.openxmlformats.org/officeDocument/2006/relationships/slide" Target="slides/slide6.xml"/><Relationship Id="rId56" Type="http://schemas.openxmlformats.org/officeDocument/2006/relationships/font" Target="fonts/DidactGothic-regular.fntdata"/><Relationship Id="rId15" Type="http://schemas.openxmlformats.org/officeDocument/2006/relationships/slide" Target="slides/slide9.xml"/><Relationship Id="rId59" Type="http://schemas.openxmlformats.org/officeDocument/2006/relationships/font" Target="fonts/HelveticaNeue-italic.fntdata"/><Relationship Id="rId14" Type="http://schemas.openxmlformats.org/officeDocument/2006/relationships/slide" Target="slides/slide8.xml"/><Relationship Id="rId58"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375bf37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375bf37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7f3bafcb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7f3bafcb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7f3bafcb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7f3bafcb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7f3bafcb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7f3bafcb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7f3bafcb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7f3bafcb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7f3bafcb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7f3bafcb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7f3bafcb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7f3bafcb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7f3bafcb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7f3bafcb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7f3bafcb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7f3bafcb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7f3bafcb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7f3bafcb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7f3bafcb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7f3bafcb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375bf37a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375bf37a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b688cde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db688cde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7f3bafcb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7f3bafcb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7f3bafcb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7f3bafcb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7f3bafcb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7f3bafcb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7f3bafcb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7f3bafcb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7f3bafcb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7f3bafcb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7f3bafcb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7f3bafcb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7f3bafcb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7f3bafcb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7f3bafcb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7f3bafcb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7f3bafcb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7f3bafcb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75bf37a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75bf37a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75bf37aa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75bf37aa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7f3bafcb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7f3bafcb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7f3bafcb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7f3bafcb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7f3bafcb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7f3bafcb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7f3bafcb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7f3bafcb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7f3bafcb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7f3bafcb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7f3bafcb0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7f3bafcb0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81eeb3b7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81eeb3b7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82beea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82beea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82beea8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82beea8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75bf37a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75bf37a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7f3bafcb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7f3bafcb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83090f9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83090f9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7f3bafcb0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7f3bafcb0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7f3bafcb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7f3bafcb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7f3bafcb0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7f3bafcb0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7f3bafcb0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7f3bafcb0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75bf37a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75bf37a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7f3bafcb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7f3bafcb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7f3bafcb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7f3bafcb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7f3bafcb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7f3bafcb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7f3bafcb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7f3bafcb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developer.mozilla.org/es/docs/Web/JavaScript/Reference/Global_Objects/Da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8.gif"/><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1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developer.mozilla.org/es/docs/Web/JavaScript/Reference/Global_Objects/Mat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Propiedades</a:t>
            </a:r>
            <a:endParaRPr b="1" sz="3300">
              <a:solidFill>
                <a:schemeClr val="dk1"/>
              </a:solidFill>
              <a:latin typeface="DM Sans"/>
              <a:ea typeface="DM Sans"/>
              <a:cs typeface="DM Sans"/>
              <a:sym typeface="DM Sans"/>
            </a:endParaRPr>
          </a:p>
        </p:txBody>
      </p:sp>
      <p:sp>
        <p:nvSpPr>
          <p:cNvPr id="134" name="Google Shape;134;p24"/>
          <p:cNvSpPr txBox="1"/>
          <p:nvPr/>
        </p:nvSpPr>
        <p:spPr>
          <a:xfrm>
            <a:off x="475500" y="1511300"/>
            <a:ext cx="8193000" cy="6003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Se puede acceder a algunas constantes matemáticas a través del objeto Math, como pueden ser el número </a:t>
            </a:r>
            <a:r>
              <a:rPr b="1" lang="es" sz="1350">
                <a:latin typeface="DM Sans"/>
                <a:ea typeface="DM Sans"/>
                <a:cs typeface="DM Sans"/>
                <a:sym typeface="DM Sans"/>
              </a:rPr>
              <a:t>PI </a:t>
            </a:r>
            <a:r>
              <a:rPr lang="es" sz="1350">
                <a:latin typeface="DM Sans"/>
                <a:ea typeface="DM Sans"/>
                <a:cs typeface="DM Sans"/>
                <a:sym typeface="DM Sans"/>
              </a:rPr>
              <a:t>o la constante de </a:t>
            </a:r>
            <a:r>
              <a:rPr b="1" lang="es" sz="1350">
                <a:latin typeface="DM Sans"/>
                <a:ea typeface="DM Sans"/>
                <a:cs typeface="DM Sans"/>
                <a:sym typeface="DM Sans"/>
              </a:rPr>
              <a:t>Euler</a:t>
            </a:r>
            <a:r>
              <a:rPr lang="es" sz="1350">
                <a:latin typeface="DM Sans"/>
                <a:ea typeface="DM Sans"/>
                <a:cs typeface="DM Sans"/>
                <a:sym typeface="DM Sans"/>
              </a:rPr>
              <a:t>:</a:t>
            </a:r>
            <a:endParaRPr sz="1350">
              <a:latin typeface="DM Sans"/>
              <a:ea typeface="DM Sans"/>
              <a:cs typeface="DM Sans"/>
              <a:sym typeface="DM Sans"/>
            </a:endParaRPr>
          </a:p>
        </p:txBody>
      </p:sp>
      <p:graphicFrame>
        <p:nvGraphicFramePr>
          <p:cNvPr id="135" name="Google Shape;135;p24"/>
          <p:cNvGraphicFramePr/>
          <p:nvPr/>
        </p:nvGraphicFramePr>
        <p:xfrm>
          <a:off x="475500" y="2690125"/>
          <a:ext cx="3000000" cy="3000000"/>
        </p:xfrm>
        <a:graphic>
          <a:graphicData uri="http://schemas.openxmlformats.org/drawingml/2006/table">
            <a:tbl>
              <a:tblPr>
                <a:noFill/>
                <a:tableStyleId>{E58E3C84-8111-4DD4-9BB3-4C20BE9FE5F6}</a:tableStyleId>
              </a:tblPr>
              <a:tblGrid>
                <a:gridCol w="8193000"/>
              </a:tblGrid>
              <a:tr h="847425">
                <a:tc>
                  <a:txBody>
                    <a:bodyPr/>
                    <a:lstStyle/>
                    <a:p>
                      <a:pPr indent="0" lvl="0" marL="0" rtl="0" algn="l">
                        <a:lnSpc>
                          <a:spcPct val="135714"/>
                        </a:lnSpc>
                        <a:spcBef>
                          <a:spcPts val="0"/>
                        </a:spcBef>
                        <a:spcAft>
                          <a:spcPts val="0"/>
                        </a:spcAft>
                        <a:buClr>
                          <a:srgbClr val="000000"/>
                        </a:buClr>
                        <a:buSzPts val="1100"/>
                        <a:buFont typeface="Arial"/>
                        <a:buNone/>
                      </a:pPr>
                      <a:r>
                        <a:rPr lang="es" sz="1850">
                          <a:solidFill>
                            <a:srgbClr val="9CDCFE"/>
                          </a:solidFill>
                          <a:latin typeface="Courier New"/>
                          <a:ea typeface="Courier New"/>
                          <a:cs typeface="Courier New"/>
                          <a:sym typeface="Courier New"/>
                        </a:rPr>
                        <a:t>console</a:t>
                      </a:r>
                      <a:r>
                        <a:rPr lang="es" sz="1850">
                          <a:solidFill>
                            <a:srgbClr val="D4D4D4"/>
                          </a:solidFill>
                          <a:latin typeface="Courier New"/>
                          <a:ea typeface="Courier New"/>
                          <a:cs typeface="Courier New"/>
                          <a:sym typeface="Courier New"/>
                        </a:rPr>
                        <a:t>.</a:t>
                      </a:r>
                      <a:r>
                        <a:rPr lang="es" sz="1850">
                          <a:solidFill>
                            <a:srgbClr val="DCDCAA"/>
                          </a:solidFill>
                          <a:latin typeface="Courier New"/>
                          <a:ea typeface="Courier New"/>
                          <a:cs typeface="Courier New"/>
                          <a:sym typeface="Courier New"/>
                        </a:rPr>
                        <a:t>log</a:t>
                      </a:r>
                      <a:r>
                        <a:rPr lang="es" sz="1850">
                          <a:solidFill>
                            <a:srgbClr val="D4D4D4"/>
                          </a:solidFill>
                          <a:latin typeface="Courier New"/>
                          <a:ea typeface="Courier New"/>
                          <a:cs typeface="Courier New"/>
                          <a:sym typeface="Courier New"/>
                        </a:rPr>
                        <a:t>( </a:t>
                      </a:r>
                      <a:r>
                        <a:rPr lang="es" sz="1850">
                          <a:solidFill>
                            <a:srgbClr val="9CDCFE"/>
                          </a:solidFill>
                          <a:latin typeface="Courier New"/>
                          <a:ea typeface="Courier New"/>
                          <a:cs typeface="Courier New"/>
                          <a:sym typeface="Courier New"/>
                        </a:rPr>
                        <a:t>Math</a:t>
                      </a:r>
                      <a:r>
                        <a:rPr lang="es" sz="1850">
                          <a:solidFill>
                            <a:srgbClr val="D4D4D4"/>
                          </a:solidFill>
                          <a:latin typeface="Courier New"/>
                          <a:ea typeface="Courier New"/>
                          <a:cs typeface="Courier New"/>
                          <a:sym typeface="Courier New"/>
                        </a:rPr>
                        <a:t>.</a:t>
                      </a:r>
                      <a:r>
                        <a:rPr lang="es" sz="1850">
                          <a:solidFill>
                            <a:srgbClr val="4FC1FF"/>
                          </a:solidFill>
                          <a:latin typeface="Courier New"/>
                          <a:ea typeface="Courier New"/>
                          <a:cs typeface="Courier New"/>
                          <a:sym typeface="Courier New"/>
                        </a:rPr>
                        <a:t>E</a:t>
                      </a:r>
                      <a:r>
                        <a:rPr lang="es" sz="1850">
                          <a:solidFill>
                            <a:srgbClr val="D4D4D4"/>
                          </a:solidFill>
                          <a:latin typeface="Courier New"/>
                          <a:ea typeface="Courier New"/>
                          <a:cs typeface="Courier New"/>
                          <a:sym typeface="Courier New"/>
                        </a:rPr>
                        <a:t> ) </a:t>
                      </a:r>
                      <a:r>
                        <a:rPr lang="es" sz="1850">
                          <a:solidFill>
                            <a:srgbClr val="6A9955"/>
                          </a:solidFill>
                          <a:latin typeface="Courier New"/>
                          <a:ea typeface="Courier New"/>
                          <a:cs typeface="Courier New"/>
                          <a:sym typeface="Courier New"/>
                        </a:rPr>
                        <a:t>// 2.718281828459045</a:t>
                      </a:r>
                      <a:endParaRPr sz="18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850">
                          <a:solidFill>
                            <a:srgbClr val="9CDCFE"/>
                          </a:solidFill>
                          <a:latin typeface="Courier New"/>
                          <a:ea typeface="Courier New"/>
                          <a:cs typeface="Courier New"/>
                          <a:sym typeface="Courier New"/>
                        </a:rPr>
                        <a:t>console</a:t>
                      </a:r>
                      <a:r>
                        <a:rPr lang="es" sz="1850">
                          <a:solidFill>
                            <a:srgbClr val="D4D4D4"/>
                          </a:solidFill>
                          <a:latin typeface="Courier New"/>
                          <a:ea typeface="Courier New"/>
                          <a:cs typeface="Courier New"/>
                          <a:sym typeface="Courier New"/>
                        </a:rPr>
                        <a:t>.</a:t>
                      </a:r>
                      <a:r>
                        <a:rPr lang="es" sz="1850">
                          <a:solidFill>
                            <a:srgbClr val="DCDCAA"/>
                          </a:solidFill>
                          <a:latin typeface="Courier New"/>
                          <a:ea typeface="Courier New"/>
                          <a:cs typeface="Courier New"/>
                          <a:sym typeface="Courier New"/>
                        </a:rPr>
                        <a:t>log</a:t>
                      </a:r>
                      <a:r>
                        <a:rPr lang="es" sz="1850">
                          <a:solidFill>
                            <a:srgbClr val="D4D4D4"/>
                          </a:solidFill>
                          <a:latin typeface="Courier New"/>
                          <a:ea typeface="Courier New"/>
                          <a:cs typeface="Courier New"/>
                          <a:sym typeface="Courier New"/>
                        </a:rPr>
                        <a:t>( </a:t>
                      </a:r>
                      <a:r>
                        <a:rPr lang="es" sz="1850">
                          <a:solidFill>
                            <a:srgbClr val="9CDCFE"/>
                          </a:solidFill>
                          <a:latin typeface="Courier New"/>
                          <a:ea typeface="Courier New"/>
                          <a:cs typeface="Courier New"/>
                          <a:sym typeface="Courier New"/>
                        </a:rPr>
                        <a:t>Math</a:t>
                      </a:r>
                      <a:r>
                        <a:rPr lang="es" sz="1850">
                          <a:solidFill>
                            <a:srgbClr val="D4D4D4"/>
                          </a:solidFill>
                          <a:latin typeface="Courier New"/>
                          <a:ea typeface="Courier New"/>
                          <a:cs typeface="Courier New"/>
                          <a:sym typeface="Courier New"/>
                        </a:rPr>
                        <a:t>.</a:t>
                      </a:r>
                      <a:r>
                        <a:rPr lang="es" sz="1850">
                          <a:solidFill>
                            <a:srgbClr val="4FC1FF"/>
                          </a:solidFill>
                          <a:latin typeface="Courier New"/>
                          <a:ea typeface="Courier New"/>
                          <a:cs typeface="Courier New"/>
                          <a:sym typeface="Courier New"/>
                        </a:rPr>
                        <a:t>PI</a:t>
                      </a:r>
                      <a:r>
                        <a:rPr lang="es" sz="1850">
                          <a:solidFill>
                            <a:srgbClr val="D4D4D4"/>
                          </a:solidFill>
                          <a:latin typeface="Courier New"/>
                          <a:ea typeface="Courier New"/>
                          <a:cs typeface="Courier New"/>
                          <a:sym typeface="Courier New"/>
                        </a:rPr>
                        <a:t> ) </a:t>
                      </a:r>
                      <a:r>
                        <a:rPr lang="es" sz="1850">
                          <a:solidFill>
                            <a:srgbClr val="6A9955"/>
                          </a:solidFill>
                          <a:latin typeface="Courier New"/>
                          <a:ea typeface="Courier New"/>
                          <a:cs typeface="Courier New"/>
                          <a:sym typeface="Courier New"/>
                        </a:rPr>
                        <a:t>// 3.141592653589793</a:t>
                      </a:r>
                      <a:endParaRPr sz="2200"/>
                    </a:p>
                  </a:txBody>
                  <a:tcPr marT="91425" marB="91425" marR="91425" marL="91425">
                    <a:solidFill>
                      <a:srgbClr val="00000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cxnSp>
        <p:nvCxnSpPr>
          <p:cNvPr id="140" name="Google Shape;140;p25"/>
          <p:cNvCxnSpPr/>
          <p:nvPr/>
        </p:nvCxnSpPr>
        <p:spPr>
          <a:xfrm>
            <a:off x="1619961" y="2214324"/>
            <a:ext cx="6033600" cy="10800"/>
          </a:xfrm>
          <a:prstGeom prst="straightConnector1">
            <a:avLst/>
          </a:prstGeom>
          <a:noFill/>
          <a:ln cap="flat" cmpd="sng" w="19050">
            <a:solidFill>
              <a:schemeClr val="accent4"/>
            </a:solidFill>
            <a:prstDash val="dash"/>
            <a:round/>
            <a:headEnd len="med" w="med" type="none"/>
            <a:tailEnd len="med" w="med" type="none"/>
          </a:ln>
        </p:spPr>
      </p:cxnSp>
      <p:sp>
        <p:nvSpPr>
          <p:cNvPr id="141" name="Google Shape;141;p25"/>
          <p:cNvSpPr txBox="1"/>
          <p:nvPr/>
        </p:nvSpPr>
        <p:spPr>
          <a:xfrm>
            <a:off x="1176425" y="2738650"/>
            <a:ext cx="1004700" cy="36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MIN &amp; MAX</a:t>
            </a:r>
            <a:endParaRPr>
              <a:solidFill>
                <a:srgbClr val="000000"/>
              </a:solidFill>
              <a:highlight>
                <a:srgbClr val="FFFFFF"/>
              </a:highlight>
              <a:latin typeface="DM Sans"/>
              <a:ea typeface="DM Sans"/>
              <a:cs typeface="DM Sans"/>
              <a:sym typeface="DM Sans"/>
            </a:endParaRPr>
          </a:p>
        </p:txBody>
      </p:sp>
      <p:grpSp>
        <p:nvGrpSpPr>
          <p:cNvPr id="142" name="Google Shape;142;p25"/>
          <p:cNvGrpSpPr/>
          <p:nvPr/>
        </p:nvGrpSpPr>
        <p:grpSpPr>
          <a:xfrm>
            <a:off x="1371725" y="1912675"/>
            <a:ext cx="614100" cy="614100"/>
            <a:chOff x="295738" y="1694088"/>
            <a:chExt cx="614100" cy="614100"/>
          </a:xfrm>
        </p:grpSpPr>
        <p:sp>
          <p:nvSpPr>
            <p:cNvPr id="143" name="Google Shape;143;p25"/>
            <p:cNvSpPr/>
            <p:nvPr/>
          </p:nvSpPr>
          <p:spPr>
            <a:xfrm>
              <a:off x="295738" y="1694088"/>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txBox="1"/>
            <p:nvPr/>
          </p:nvSpPr>
          <p:spPr>
            <a:xfrm>
              <a:off x="467649" y="1747761"/>
              <a:ext cx="270300" cy="367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1</a:t>
              </a:r>
              <a:endParaRPr sz="2400">
                <a:latin typeface="DM Sans"/>
                <a:ea typeface="DM Sans"/>
                <a:cs typeface="DM Sans"/>
                <a:sym typeface="DM Sans"/>
              </a:endParaRPr>
            </a:p>
          </p:txBody>
        </p:sp>
      </p:grpSp>
      <p:grpSp>
        <p:nvGrpSpPr>
          <p:cNvPr id="145" name="Google Shape;145;p25"/>
          <p:cNvGrpSpPr/>
          <p:nvPr/>
        </p:nvGrpSpPr>
        <p:grpSpPr>
          <a:xfrm>
            <a:off x="3272080" y="1912675"/>
            <a:ext cx="614100" cy="614100"/>
            <a:chOff x="1489168" y="1745975"/>
            <a:chExt cx="614100" cy="614100"/>
          </a:xfrm>
        </p:grpSpPr>
        <p:sp>
          <p:nvSpPr>
            <p:cNvPr id="146" name="Google Shape;146;p25"/>
            <p:cNvSpPr/>
            <p:nvPr/>
          </p:nvSpPr>
          <p:spPr>
            <a:xfrm>
              <a:off x="1489168" y="17459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47" name="Google Shape;147;p25"/>
            <p:cNvSpPr txBox="1"/>
            <p:nvPr/>
          </p:nvSpPr>
          <p:spPr>
            <a:xfrm>
              <a:off x="1621925" y="1793039"/>
              <a:ext cx="270300" cy="367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2</a:t>
              </a:r>
              <a:endParaRPr sz="2400">
                <a:latin typeface="Helvetica Neue Light"/>
                <a:ea typeface="Helvetica Neue Light"/>
                <a:cs typeface="Helvetica Neue Light"/>
                <a:sym typeface="Helvetica Neue Light"/>
              </a:endParaRPr>
            </a:p>
          </p:txBody>
        </p:sp>
      </p:grpSp>
      <p:grpSp>
        <p:nvGrpSpPr>
          <p:cNvPr id="148" name="Google Shape;148;p25"/>
          <p:cNvGrpSpPr/>
          <p:nvPr/>
        </p:nvGrpSpPr>
        <p:grpSpPr>
          <a:xfrm>
            <a:off x="5172447" y="1912663"/>
            <a:ext cx="614100" cy="614100"/>
            <a:chOff x="2647059" y="1675513"/>
            <a:chExt cx="614100" cy="614100"/>
          </a:xfrm>
        </p:grpSpPr>
        <p:sp>
          <p:nvSpPr>
            <p:cNvPr id="149" name="Google Shape;149;p25"/>
            <p:cNvSpPr/>
            <p:nvPr/>
          </p:nvSpPr>
          <p:spPr>
            <a:xfrm>
              <a:off x="2647059" y="1675513"/>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50" name="Google Shape;150;p25"/>
            <p:cNvSpPr txBox="1"/>
            <p:nvPr/>
          </p:nvSpPr>
          <p:spPr>
            <a:xfrm>
              <a:off x="2779807" y="1730208"/>
              <a:ext cx="270300" cy="3120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3</a:t>
              </a:r>
              <a:endParaRPr sz="2400">
                <a:latin typeface="Helvetica Neue Light"/>
                <a:ea typeface="Helvetica Neue Light"/>
                <a:cs typeface="Helvetica Neue Light"/>
                <a:sym typeface="Helvetica Neue Light"/>
              </a:endParaRPr>
            </a:p>
          </p:txBody>
        </p:sp>
      </p:grpSp>
      <p:grpSp>
        <p:nvGrpSpPr>
          <p:cNvPr id="151" name="Google Shape;151;p25"/>
          <p:cNvGrpSpPr/>
          <p:nvPr/>
        </p:nvGrpSpPr>
        <p:grpSpPr>
          <a:xfrm>
            <a:off x="7116322" y="1912675"/>
            <a:ext cx="614100" cy="614100"/>
            <a:chOff x="3944747" y="1625388"/>
            <a:chExt cx="614100" cy="614100"/>
          </a:xfrm>
        </p:grpSpPr>
        <p:sp>
          <p:nvSpPr>
            <p:cNvPr id="152" name="Google Shape;152;p25"/>
            <p:cNvSpPr/>
            <p:nvPr/>
          </p:nvSpPr>
          <p:spPr>
            <a:xfrm>
              <a:off x="3944747" y="1625388"/>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153" name="Google Shape;153;p25"/>
            <p:cNvSpPr txBox="1"/>
            <p:nvPr/>
          </p:nvSpPr>
          <p:spPr>
            <a:xfrm>
              <a:off x="4077495" y="1700033"/>
              <a:ext cx="270300" cy="3120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DM Sans"/>
                  <a:ea typeface="DM Sans"/>
                  <a:cs typeface="DM Sans"/>
                  <a:sym typeface="DM Sans"/>
                </a:rPr>
                <a:t>4</a:t>
              </a:r>
              <a:endParaRPr sz="2400">
                <a:latin typeface="Helvetica Neue Light"/>
                <a:ea typeface="Helvetica Neue Light"/>
                <a:cs typeface="Helvetica Neue Light"/>
                <a:sym typeface="Helvetica Neue Light"/>
              </a:endParaRPr>
            </a:p>
          </p:txBody>
        </p:sp>
      </p:grpSp>
      <p:sp>
        <p:nvSpPr>
          <p:cNvPr id="154" name="Google Shape;154;p25"/>
          <p:cNvSpPr txBox="1"/>
          <p:nvPr/>
        </p:nvSpPr>
        <p:spPr>
          <a:xfrm>
            <a:off x="5048250" y="2700250"/>
            <a:ext cx="10047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SQUARE ROOT</a:t>
            </a:r>
            <a:endParaRPr sz="1600">
              <a:latin typeface="DM Sans"/>
              <a:ea typeface="DM Sans"/>
              <a:cs typeface="DM Sans"/>
              <a:sym typeface="DM Sans"/>
            </a:endParaRPr>
          </a:p>
        </p:txBody>
      </p:sp>
      <p:sp>
        <p:nvSpPr>
          <p:cNvPr id="155" name="Google Shape;155;p25"/>
          <p:cNvSpPr txBox="1"/>
          <p:nvPr/>
        </p:nvSpPr>
        <p:spPr>
          <a:xfrm>
            <a:off x="6879175" y="2661850"/>
            <a:ext cx="10884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RANDOM</a:t>
            </a:r>
            <a:endParaRPr sz="1600">
              <a:solidFill>
                <a:srgbClr val="000000"/>
              </a:solidFill>
              <a:latin typeface="Helvetica Neue Light"/>
              <a:ea typeface="Helvetica Neue Light"/>
              <a:cs typeface="Helvetica Neue Light"/>
              <a:sym typeface="Helvetica Neue Light"/>
            </a:endParaRPr>
          </a:p>
        </p:txBody>
      </p:sp>
      <p:sp>
        <p:nvSpPr>
          <p:cNvPr id="156" name="Google Shape;156;p25"/>
          <p:cNvSpPr txBox="1"/>
          <p:nvPr/>
        </p:nvSpPr>
        <p:spPr>
          <a:xfrm>
            <a:off x="3129875" y="2786513"/>
            <a:ext cx="898500" cy="44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DM Sans"/>
                <a:ea typeface="DM Sans"/>
                <a:cs typeface="DM Sans"/>
                <a:sym typeface="DM Sans"/>
              </a:rPr>
              <a:t>CEIL</a:t>
            </a:r>
            <a:endParaRPr sz="1600">
              <a:latin typeface="DM Sans"/>
              <a:ea typeface="DM Sans"/>
              <a:cs typeface="DM Sans"/>
              <a:sym typeface="DM Sans"/>
            </a:endParaRPr>
          </a:p>
          <a:p>
            <a:pPr indent="0" lvl="0" marL="0" rtl="0" algn="ctr">
              <a:lnSpc>
                <a:spcPct val="115000"/>
              </a:lnSpc>
              <a:spcBef>
                <a:spcPts val="0"/>
              </a:spcBef>
              <a:spcAft>
                <a:spcPts val="0"/>
              </a:spcAft>
              <a:buNone/>
            </a:pPr>
            <a:r>
              <a:rPr lang="es" sz="1600">
                <a:latin typeface="DM Sans"/>
                <a:ea typeface="DM Sans"/>
                <a:cs typeface="DM Sans"/>
                <a:sym typeface="DM Sans"/>
              </a:rPr>
              <a:t>FLOOR</a:t>
            </a:r>
            <a:endParaRPr sz="1600">
              <a:latin typeface="DM Sans"/>
              <a:ea typeface="DM Sans"/>
              <a:cs typeface="DM Sans"/>
              <a:sym typeface="DM Sans"/>
            </a:endParaRPr>
          </a:p>
          <a:p>
            <a:pPr indent="0" lvl="0" marL="0" rtl="0" algn="ctr">
              <a:lnSpc>
                <a:spcPct val="115000"/>
              </a:lnSpc>
              <a:spcBef>
                <a:spcPts val="0"/>
              </a:spcBef>
              <a:spcAft>
                <a:spcPts val="0"/>
              </a:spcAft>
              <a:buNone/>
            </a:pPr>
            <a:r>
              <a:rPr lang="es" sz="1600">
                <a:latin typeface="DM Sans"/>
                <a:ea typeface="DM Sans"/>
                <a:cs typeface="DM Sans"/>
                <a:sym typeface="DM Sans"/>
              </a:rPr>
              <a:t>ROUND</a:t>
            </a:r>
            <a:endParaRPr sz="1600">
              <a:latin typeface="DM Sans"/>
              <a:ea typeface="DM Sans"/>
              <a:cs typeface="DM Sans"/>
              <a:sym typeface="DM Sans"/>
            </a:endParaRPr>
          </a:p>
        </p:txBody>
      </p:sp>
      <p:sp>
        <p:nvSpPr>
          <p:cNvPr id="157" name="Google Shape;157;p25"/>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Propiedades</a:t>
            </a:r>
            <a:endParaRPr b="1" sz="33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Métodos del objeto Math</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nvSpPr>
        <p:spPr>
          <a:xfrm>
            <a:off x="475500" y="323690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También se pueden referenciar los valores de </a:t>
            </a:r>
            <a:r>
              <a:rPr b="1" lang="es" sz="1350">
                <a:latin typeface="DM Sans"/>
                <a:ea typeface="DM Sans"/>
                <a:cs typeface="DM Sans"/>
                <a:sym typeface="DM Sans"/>
              </a:rPr>
              <a:t>infinito positivo</a:t>
            </a:r>
            <a:r>
              <a:rPr lang="es" sz="1350">
                <a:latin typeface="DM Sans"/>
                <a:ea typeface="DM Sans"/>
                <a:cs typeface="DM Sans"/>
                <a:sym typeface="DM Sans"/>
              </a:rPr>
              <a:t> o </a:t>
            </a:r>
            <a:r>
              <a:rPr b="1" lang="es" sz="1350">
                <a:latin typeface="DM Sans"/>
                <a:ea typeface="DM Sans"/>
                <a:cs typeface="DM Sans"/>
                <a:sym typeface="DM Sans"/>
              </a:rPr>
              <a:t>negativo </a:t>
            </a:r>
            <a:r>
              <a:rPr lang="es" sz="1350">
                <a:latin typeface="DM Sans"/>
                <a:ea typeface="DM Sans"/>
                <a:cs typeface="DM Sans"/>
                <a:sym typeface="DM Sans"/>
              </a:rPr>
              <a:t>a través de la variable global </a:t>
            </a:r>
            <a:r>
              <a:rPr b="1" lang="es" sz="1350">
                <a:highlight>
                  <a:schemeClr val="accent5"/>
                </a:highlight>
                <a:latin typeface="DM Sans"/>
                <a:ea typeface="DM Sans"/>
                <a:cs typeface="DM Sans"/>
                <a:sym typeface="DM Sans"/>
              </a:rPr>
              <a:t>Infinity</a:t>
            </a:r>
            <a:r>
              <a:rPr lang="es" sz="1350">
                <a:latin typeface="DM Sans"/>
                <a:ea typeface="DM Sans"/>
                <a:cs typeface="DM Sans"/>
                <a:sym typeface="DM Sans"/>
              </a:rPr>
              <a:t>, de tipo number:</a:t>
            </a:r>
            <a:endParaRPr sz="1350">
              <a:latin typeface="DM Sans"/>
              <a:ea typeface="DM Sans"/>
              <a:cs typeface="DM Sans"/>
              <a:sym typeface="DM Sans"/>
            </a:endParaRPr>
          </a:p>
        </p:txBody>
      </p:sp>
      <p:sp>
        <p:nvSpPr>
          <p:cNvPr id="168" name="Google Shape;168;p27"/>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 name="Google Shape;169;p27"/>
          <p:cNvSpPr txBox="1"/>
          <p:nvPr/>
        </p:nvSpPr>
        <p:spPr>
          <a:xfrm>
            <a:off x="475500" y="1485300"/>
            <a:ext cx="8193000" cy="8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Los métodos de </a:t>
            </a:r>
            <a:r>
              <a:rPr b="1" lang="es" sz="1350">
                <a:highlight>
                  <a:schemeClr val="accent5"/>
                </a:highlight>
                <a:latin typeface="DM Sans"/>
                <a:ea typeface="DM Sans"/>
                <a:cs typeface="DM Sans"/>
                <a:sym typeface="DM Sans"/>
              </a:rPr>
              <a:t>Math.min() y Math.max()</a:t>
            </a:r>
            <a:r>
              <a:rPr lang="es" sz="1350">
                <a:latin typeface="DM Sans"/>
                <a:ea typeface="DM Sans"/>
                <a:cs typeface="DM Sans"/>
                <a:sym typeface="DM Sans"/>
              </a:rPr>
              <a:t> reciben una serie de argumentos numéricos y devuelven aquel de valor </a:t>
            </a:r>
            <a:r>
              <a:rPr b="1" lang="es" sz="1350">
                <a:latin typeface="DM Sans"/>
                <a:ea typeface="DM Sans"/>
                <a:cs typeface="DM Sans"/>
                <a:sym typeface="DM Sans"/>
              </a:rPr>
              <a:t>máximo </a:t>
            </a:r>
            <a:r>
              <a:rPr lang="es" sz="1350">
                <a:latin typeface="DM Sans"/>
                <a:ea typeface="DM Sans"/>
                <a:cs typeface="DM Sans"/>
                <a:sym typeface="DM Sans"/>
              </a:rPr>
              <a:t>o </a:t>
            </a:r>
            <a:r>
              <a:rPr b="1" lang="es" sz="1350">
                <a:latin typeface="DM Sans"/>
                <a:ea typeface="DM Sans"/>
                <a:cs typeface="DM Sans"/>
                <a:sym typeface="DM Sans"/>
              </a:rPr>
              <a:t>mínimo</a:t>
            </a:r>
            <a:r>
              <a:rPr lang="es" sz="1350">
                <a:latin typeface="DM Sans"/>
                <a:ea typeface="DM Sans"/>
                <a:cs typeface="DM Sans"/>
                <a:sym typeface="DM Sans"/>
              </a:rPr>
              <a:t>, según corresponda:</a:t>
            </a:r>
            <a:endParaRPr sz="1350">
              <a:highlight>
                <a:schemeClr val="accent5"/>
              </a:highlight>
              <a:latin typeface="DM Sans"/>
              <a:ea typeface="DM Sans"/>
              <a:cs typeface="DM Sans"/>
              <a:sym typeface="DM Sans"/>
            </a:endParaRPr>
          </a:p>
        </p:txBody>
      </p:sp>
      <p:graphicFrame>
        <p:nvGraphicFramePr>
          <p:cNvPr id="170" name="Google Shape;170;p27"/>
          <p:cNvGraphicFramePr/>
          <p:nvPr/>
        </p:nvGraphicFramePr>
        <p:xfrm>
          <a:off x="475500" y="2293500"/>
          <a:ext cx="3000000" cy="3000000"/>
        </p:xfrm>
        <a:graphic>
          <a:graphicData uri="http://schemas.openxmlformats.org/drawingml/2006/table">
            <a:tbl>
              <a:tblPr>
                <a:noFill/>
                <a:tableStyleId>{E58E3C84-8111-4DD4-9BB3-4C20BE9FE5F6}</a:tableStyleId>
              </a:tblPr>
              <a:tblGrid>
                <a:gridCol w="8193000"/>
              </a:tblGrid>
              <a:tr h="754400">
                <a:tc>
                  <a:txBody>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B5CEA8"/>
                          </a:solidFill>
                          <a:latin typeface="Courier New"/>
                          <a:ea typeface="Courier New"/>
                          <a:cs typeface="Courier New"/>
                          <a:sym typeface="Courier New"/>
                        </a:rPr>
                        <a:t>55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25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93</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min</a:t>
                      </a:r>
                      <a:r>
                        <a:rPr lang="es" sz="1350">
                          <a:solidFill>
                            <a:srgbClr val="D4D4D4"/>
                          </a:solidFill>
                          <a:latin typeface="Courier New"/>
                          <a:ea typeface="Courier New"/>
                          <a:cs typeface="Courier New"/>
                          <a:sym typeface="Courier New"/>
                        </a:rPr>
                        <a:t>(</a:t>
                      </a:r>
                      <a:r>
                        <a:rPr lang="es" sz="1350">
                          <a:solidFill>
                            <a:srgbClr val="B5CEA8"/>
                          </a:solidFill>
                          <a:latin typeface="Courier New"/>
                          <a:ea typeface="Courier New"/>
                          <a:cs typeface="Courier New"/>
                          <a:sym typeface="Courier New"/>
                        </a:rPr>
                        <a:t>55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25</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-25</a:t>
                      </a:r>
                      <a:endParaRPr sz="1500">
                        <a:latin typeface="Didact Gothic"/>
                        <a:ea typeface="Didact Gothic"/>
                        <a:cs typeface="Didact Gothic"/>
                        <a:sym typeface="Didact Gothic"/>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graphicFrame>
        <p:nvGraphicFramePr>
          <p:cNvPr id="171" name="Google Shape;171;p27"/>
          <p:cNvGraphicFramePr/>
          <p:nvPr/>
        </p:nvGraphicFramePr>
        <p:xfrm>
          <a:off x="475500" y="3837200"/>
          <a:ext cx="3000000" cy="3000000"/>
        </p:xfrm>
        <a:graphic>
          <a:graphicData uri="http://schemas.openxmlformats.org/drawingml/2006/table">
            <a:tbl>
              <a:tblPr>
                <a:noFill/>
                <a:tableStyleId>{E58E3C84-8111-4DD4-9BB3-4C20BE9FE5F6}</a:tableStyleId>
              </a:tblPr>
              <a:tblGrid>
                <a:gridCol w="8193000"/>
              </a:tblGrid>
              <a:tr h="754400">
                <a:tc>
                  <a:txBody>
                    <a:bodyPr/>
                    <a:lstStyle/>
                    <a:p>
                      <a:pPr indent="0" lvl="0" marL="0" rtl="0" algn="l">
                        <a:lnSpc>
                          <a:spcPct val="135714"/>
                        </a:lnSpc>
                        <a:spcBef>
                          <a:spcPts val="0"/>
                        </a:spcBef>
                        <a:spcAft>
                          <a:spcPts val="0"/>
                        </a:spcAft>
                        <a:buClr>
                          <a:srgbClr val="000000"/>
                        </a:buClr>
                        <a:buSzPts val="1100"/>
                        <a:buFont typeface="Arial"/>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Math</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max</a:t>
                      </a:r>
                      <a:r>
                        <a:rPr lang="es" sz="1450">
                          <a:solidFill>
                            <a:srgbClr val="D4D4D4"/>
                          </a:solidFill>
                          <a:latin typeface="Courier New"/>
                          <a:ea typeface="Courier New"/>
                          <a:cs typeface="Courier New"/>
                          <a:sym typeface="Courier New"/>
                        </a:rPr>
                        <a:t>(</a:t>
                      </a:r>
                      <a:r>
                        <a:rPr lang="es" sz="1450">
                          <a:solidFill>
                            <a:srgbClr val="B5CEA8"/>
                          </a:solidFill>
                          <a:latin typeface="Courier New"/>
                          <a:ea typeface="Courier New"/>
                          <a:cs typeface="Courier New"/>
                          <a:sym typeface="Courier New"/>
                        </a:rPr>
                        <a:t>55</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Infinity</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25</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93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a:t>
                      </a:r>
                      <a:r>
                        <a:rPr lang="es" sz="1450">
                          <a:solidFill>
                            <a:srgbClr val="D4D4D4"/>
                          </a:solidFill>
                          <a:latin typeface="Courier New"/>
                          <a:ea typeface="Courier New"/>
                          <a:cs typeface="Courier New"/>
                          <a:sym typeface="Courier New"/>
                        </a:rPr>
                        <a:t>) ) </a:t>
                      </a:r>
                      <a:r>
                        <a:rPr lang="es" sz="1450">
                          <a:solidFill>
                            <a:srgbClr val="6A9955"/>
                          </a:solidFill>
                          <a:latin typeface="Courier New"/>
                          <a:ea typeface="Courier New"/>
                          <a:cs typeface="Courier New"/>
                          <a:sym typeface="Courier New"/>
                        </a:rPr>
                        <a:t>// Infinity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9CDCFE"/>
                          </a:solidFill>
                          <a:latin typeface="Courier New"/>
                          <a:ea typeface="Courier New"/>
                          <a:cs typeface="Courier New"/>
                          <a:sym typeface="Courier New"/>
                        </a:rPr>
                        <a:t>Math</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min</a:t>
                      </a:r>
                      <a:r>
                        <a:rPr lang="es" sz="1450">
                          <a:solidFill>
                            <a:srgbClr val="D4D4D4"/>
                          </a:solidFill>
                          <a:latin typeface="Courier New"/>
                          <a:ea typeface="Courier New"/>
                          <a:cs typeface="Courier New"/>
                          <a:sym typeface="Courier New"/>
                        </a:rPr>
                        <a:t>(</a:t>
                      </a:r>
                      <a:r>
                        <a:rPr lang="es" sz="1450">
                          <a:solidFill>
                            <a:srgbClr val="B5CEA8"/>
                          </a:solidFill>
                          <a:latin typeface="Courier New"/>
                          <a:ea typeface="Courier New"/>
                          <a:cs typeface="Courier New"/>
                          <a:sym typeface="Courier New"/>
                        </a:rPr>
                        <a:t>55</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13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Infinity</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93</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a:t>
                      </a:r>
                      <a:r>
                        <a:rPr lang="es" sz="1450">
                          <a:solidFill>
                            <a:srgbClr val="D4D4D4"/>
                          </a:solidFill>
                          <a:latin typeface="Courier New"/>
                          <a:ea typeface="Courier New"/>
                          <a:cs typeface="Courier New"/>
                          <a:sym typeface="Courier New"/>
                        </a:rPr>
                        <a:t>) ) </a:t>
                      </a:r>
                      <a:r>
                        <a:rPr lang="es" sz="1450">
                          <a:solidFill>
                            <a:srgbClr val="6A9955"/>
                          </a:solidFill>
                          <a:latin typeface="Courier New"/>
                          <a:ea typeface="Courier New"/>
                          <a:cs typeface="Courier New"/>
                          <a:sym typeface="Courier New"/>
                        </a:rPr>
                        <a:t>// -Infinity</a:t>
                      </a:r>
                      <a:endParaRPr sz="17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72" name="Google Shape;172;p27"/>
          <p:cNvSpPr txBox="1"/>
          <p:nvPr/>
        </p:nvSpPr>
        <p:spPr>
          <a:xfrm>
            <a:off x="475500" y="7204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Min &amp; Max</a:t>
            </a:r>
            <a:endParaRPr b="1" sz="4000">
              <a:solidFill>
                <a:schemeClr val="dk1"/>
              </a:solidFill>
              <a:latin typeface="DM Sans"/>
              <a:ea typeface="DM Sans"/>
              <a:cs typeface="DM Sans"/>
              <a:sym typeface="DM Sans"/>
            </a:endParaRPr>
          </a:p>
        </p:txBody>
      </p:sp>
      <p:sp>
        <p:nvSpPr>
          <p:cNvPr id="173" name="Google Shape;173;p27"/>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1</a:t>
            </a:r>
            <a:endParaRPr b="1">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9" name="Google Shape;179;p28"/>
          <p:cNvSpPr txBox="1"/>
          <p:nvPr/>
        </p:nvSpPr>
        <p:spPr>
          <a:xfrm>
            <a:off x="475500" y="1495750"/>
            <a:ext cx="7500600" cy="39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Sirven para </a:t>
            </a:r>
            <a:r>
              <a:rPr b="1" lang="es" sz="1350">
                <a:latin typeface="DM Sans"/>
                <a:ea typeface="DM Sans"/>
                <a:cs typeface="DM Sans"/>
                <a:sym typeface="DM Sans"/>
              </a:rPr>
              <a:t>redondear </a:t>
            </a:r>
            <a:r>
              <a:rPr lang="es" sz="1350">
                <a:latin typeface="DM Sans"/>
                <a:ea typeface="DM Sans"/>
                <a:cs typeface="DM Sans"/>
                <a:sym typeface="DM Sans"/>
              </a:rPr>
              <a:t>un valor numérico a un número entero cercano:</a:t>
            </a:r>
            <a:endParaRPr sz="1350">
              <a:latin typeface="DM Sans"/>
              <a:ea typeface="DM Sans"/>
              <a:cs typeface="DM Sans"/>
              <a:sym typeface="DM Sans"/>
            </a:endParaRPr>
          </a:p>
        </p:txBody>
      </p:sp>
      <p:graphicFrame>
        <p:nvGraphicFramePr>
          <p:cNvPr id="180" name="Google Shape;180;p28"/>
          <p:cNvGraphicFramePr/>
          <p:nvPr/>
        </p:nvGraphicFramePr>
        <p:xfrm>
          <a:off x="475500" y="1947275"/>
          <a:ext cx="3000000" cy="3000000"/>
        </p:xfrm>
        <a:graphic>
          <a:graphicData uri="http://schemas.openxmlformats.org/drawingml/2006/table">
            <a:tbl>
              <a:tblPr>
                <a:noFill/>
                <a:tableStyleId>{E58E3C84-8111-4DD4-9BB3-4C20BE9FE5F6}</a:tableStyleId>
              </a:tblPr>
              <a:tblGrid>
                <a:gridCol w="8193000"/>
              </a:tblGrid>
              <a:tr h="2644325">
                <a:tc>
                  <a:txBody>
                    <a:bodyPr/>
                    <a:lstStyle/>
                    <a:p>
                      <a:pPr indent="0" lvl="0" marL="0" rtl="0" algn="l">
                        <a:lnSpc>
                          <a:spcPct val="135714"/>
                        </a:lnSpc>
                        <a:spcBef>
                          <a:spcPts val="0"/>
                        </a:spcBef>
                        <a:spcAft>
                          <a:spcPts val="0"/>
                        </a:spcAft>
                        <a:buClr>
                          <a:srgbClr val="000000"/>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3.141592653589793</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CEIL: devuelve el entero mayor o igual más próximo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ceil</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4</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FLOOR: devuelve el entero más cercano redondeado hacia abajo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floor</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3</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A9955"/>
                          </a:solidFill>
                          <a:latin typeface="Courier New"/>
                          <a:ea typeface="Courier New"/>
                          <a:cs typeface="Courier New"/>
                          <a:sym typeface="Courier New"/>
                        </a:rPr>
                        <a:t>// ROUND: retorna el valor de un número redondeado al entero más cercano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Math</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round</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pi</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3</a:t>
                      </a:r>
                      <a:endParaRPr sz="15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81" name="Google Shape;181;p28"/>
          <p:cNvSpPr txBox="1"/>
          <p:nvPr/>
        </p:nvSpPr>
        <p:spPr>
          <a:xfrm>
            <a:off x="475500" y="7204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Ceil, Floor &amp; Round</a:t>
            </a:r>
            <a:endParaRPr b="1" sz="4000">
              <a:solidFill>
                <a:schemeClr val="dk1"/>
              </a:solidFill>
              <a:latin typeface="DM Sans"/>
              <a:ea typeface="DM Sans"/>
              <a:cs typeface="DM Sans"/>
              <a:sym typeface="DM Sans"/>
            </a:endParaRPr>
          </a:p>
        </p:txBody>
      </p:sp>
      <p:sp>
        <p:nvSpPr>
          <p:cNvPr id="182" name="Google Shape;182;p28"/>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2</a:t>
            </a:r>
            <a:endParaRPr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8" name="Google Shape;188;p29"/>
          <p:cNvSpPr txBox="1"/>
          <p:nvPr/>
        </p:nvSpPr>
        <p:spPr>
          <a:xfrm>
            <a:off x="475500" y="168235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método </a:t>
            </a:r>
            <a:r>
              <a:rPr b="1" lang="es" sz="1350">
                <a:highlight>
                  <a:schemeClr val="accent5"/>
                </a:highlight>
                <a:latin typeface="DM Sans"/>
                <a:ea typeface="DM Sans"/>
                <a:cs typeface="DM Sans"/>
                <a:sym typeface="DM Sans"/>
              </a:rPr>
              <a:t>Math.sqrt()</a:t>
            </a:r>
            <a:r>
              <a:rPr lang="es" sz="1350">
                <a:latin typeface="DM Sans"/>
                <a:ea typeface="DM Sans"/>
                <a:cs typeface="DM Sans"/>
                <a:sym typeface="DM Sans"/>
              </a:rPr>
              <a:t> retorna la raíz cuadrada de un número. Si se le envía un número negativo, el método retorna NaN.</a:t>
            </a:r>
            <a:endParaRPr sz="1350">
              <a:latin typeface="DM Sans"/>
              <a:ea typeface="DM Sans"/>
              <a:cs typeface="DM Sans"/>
              <a:sym typeface="DM Sans"/>
            </a:endParaRPr>
          </a:p>
        </p:txBody>
      </p:sp>
      <p:graphicFrame>
        <p:nvGraphicFramePr>
          <p:cNvPr id="189" name="Google Shape;189;p29"/>
          <p:cNvGraphicFramePr/>
          <p:nvPr/>
        </p:nvGraphicFramePr>
        <p:xfrm>
          <a:off x="475500" y="2609800"/>
          <a:ext cx="3000000" cy="3000000"/>
        </p:xfrm>
        <a:graphic>
          <a:graphicData uri="http://schemas.openxmlformats.org/drawingml/2006/table">
            <a:tbl>
              <a:tblPr>
                <a:noFill/>
                <a:tableStyleId>{E58E3C84-8111-4DD4-9BB3-4C20BE9FE5F6}</a:tableStyleId>
              </a:tblPr>
              <a:tblGrid>
                <a:gridCol w="8193000"/>
              </a:tblGrid>
              <a:tr h="1556850">
                <a:tc>
                  <a:txBody>
                    <a:bodyPr/>
                    <a:lstStyle/>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9</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3</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2</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1.414213562373095</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1</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1</a:t>
                      </a:r>
                      <a:endParaRPr sz="17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750">
                          <a:solidFill>
                            <a:srgbClr val="9CDCFE"/>
                          </a:solidFill>
                          <a:latin typeface="Courier New"/>
                          <a:ea typeface="Courier New"/>
                          <a:cs typeface="Courier New"/>
                          <a:sym typeface="Courier New"/>
                        </a:rPr>
                        <a:t>Math</a:t>
                      </a:r>
                      <a:r>
                        <a:rPr lang="es" sz="1750">
                          <a:solidFill>
                            <a:srgbClr val="D4D4D4"/>
                          </a:solidFill>
                          <a:latin typeface="Courier New"/>
                          <a:ea typeface="Courier New"/>
                          <a:cs typeface="Courier New"/>
                          <a:sym typeface="Courier New"/>
                        </a:rPr>
                        <a:t>.</a:t>
                      </a:r>
                      <a:r>
                        <a:rPr lang="es" sz="1750">
                          <a:solidFill>
                            <a:srgbClr val="DCDCAA"/>
                          </a:solidFill>
                          <a:latin typeface="Courier New"/>
                          <a:ea typeface="Courier New"/>
                          <a:cs typeface="Courier New"/>
                          <a:sym typeface="Courier New"/>
                        </a:rPr>
                        <a:t>sqrt</a:t>
                      </a:r>
                      <a:r>
                        <a:rPr lang="es" sz="1750">
                          <a:solidFill>
                            <a:srgbClr val="D4D4D4"/>
                          </a:solidFill>
                          <a:latin typeface="Courier New"/>
                          <a:ea typeface="Courier New"/>
                          <a:cs typeface="Courier New"/>
                          <a:sym typeface="Courier New"/>
                        </a:rPr>
                        <a:t>(-</a:t>
                      </a:r>
                      <a:r>
                        <a:rPr lang="es" sz="1750">
                          <a:solidFill>
                            <a:srgbClr val="B5CEA8"/>
                          </a:solidFill>
                          <a:latin typeface="Courier New"/>
                          <a:ea typeface="Courier New"/>
                          <a:cs typeface="Courier New"/>
                          <a:sym typeface="Courier New"/>
                        </a:rPr>
                        <a:t>1</a:t>
                      </a:r>
                      <a:r>
                        <a:rPr lang="es" sz="1750">
                          <a:solidFill>
                            <a:srgbClr val="D4D4D4"/>
                          </a:solidFill>
                          <a:latin typeface="Courier New"/>
                          <a:ea typeface="Courier New"/>
                          <a:cs typeface="Courier New"/>
                          <a:sym typeface="Courier New"/>
                        </a:rPr>
                        <a:t>) </a:t>
                      </a:r>
                      <a:r>
                        <a:rPr lang="es" sz="1750">
                          <a:solidFill>
                            <a:srgbClr val="6A9955"/>
                          </a:solidFill>
                          <a:latin typeface="Courier New"/>
                          <a:ea typeface="Courier New"/>
                          <a:cs typeface="Courier New"/>
                          <a:sym typeface="Courier New"/>
                        </a:rPr>
                        <a:t>// NaN</a:t>
                      </a:r>
                      <a:endParaRPr sz="2150">
                        <a:solidFill>
                          <a:srgbClr val="569CD6"/>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90" name="Google Shape;190;p29"/>
          <p:cNvSpPr txBox="1"/>
          <p:nvPr/>
        </p:nvSpPr>
        <p:spPr>
          <a:xfrm>
            <a:off x="475500" y="690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Square Root</a:t>
            </a:r>
            <a:endParaRPr b="1" sz="4000">
              <a:solidFill>
                <a:schemeClr val="dk1"/>
              </a:solidFill>
              <a:latin typeface="DM Sans"/>
              <a:ea typeface="DM Sans"/>
              <a:cs typeface="DM Sans"/>
              <a:sym typeface="DM Sans"/>
            </a:endParaRPr>
          </a:p>
        </p:txBody>
      </p:sp>
      <p:sp>
        <p:nvSpPr>
          <p:cNvPr id="191" name="Google Shape;191;p29"/>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3</a:t>
            </a:r>
            <a:endParaRPr b="1">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 name="Google Shape;197;p30"/>
          <p:cNvSpPr txBox="1"/>
          <p:nvPr/>
        </p:nvSpPr>
        <p:spPr>
          <a:xfrm>
            <a:off x="475500" y="1649750"/>
            <a:ext cx="81930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método </a:t>
            </a:r>
            <a:r>
              <a:rPr b="1" lang="es" sz="1350">
                <a:highlight>
                  <a:schemeClr val="accent5"/>
                </a:highlight>
                <a:latin typeface="DM Sans"/>
                <a:ea typeface="DM Sans"/>
                <a:cs typeface="DM Sans"/>
                <a:sym typeface="DM Sans"/>
              </a:rPr>
              <a:t>Math.random()</a:t>
            </a:r>
            <a:r>
              <a:rPr lang="es" sz="1350">
                <a:latin typeface="DM Sans"/>
                <a:ea typeface="DM Sans"/>
                <a:cs typeface="DM Sans"/>
                <a:sym typeface="DM Sans"/>
              </a:rPr>
              <a:t> genera un número pseudo-aleatorio entre 0 y 1, siendo el 0 límite inclusivo y el 1 exclusivo.</a:t>
            </a:r>
            <a:endParaRPr sz="1350">
              <a:latin typeface="DM Sans"/>
              <a:ea typeface="DM Sans"/>
              <a:cs typeface="DM Sans"/>
              <a:sym typeface="DM Sans"/>
            </a:endParaRPr>
          </a:p>
        </p:txBody>
      </p:sp>
      <p:graphicFrame>
        <p:nvGraphicFramePr>
          <p:cNvPr id="198" name="Google Shape;198;p30"/>
          <p:cNvGraphicFramePr/>
          <p:nvPr/>
        </p:nvGraphicFramePr>
        <p:xfrm>
          <a:off x="475500" y="2706425"/>
          <a:ext cx="3000000" cy="3000000"/>
        </p:xfrm>
        <a:graphic>
          <a:graphicData uri="http://schemas.openxmlformats.org/drawingml/2006/table">
            <a:tbl>
              <a:tblPr>
                <a:noFill/>
                <a:tableStyleId>{E58E3C84-8111-4DD4-9BB3-4C20BE9FE5F6}</a:tableStyleId>
              </a:tblPr>
              <a:tblGrid>
                <a:gridCol w="8193000"/>
              </a:tblGrid>
              <a:tr h="777975">
                <a:tc>
                  <a:txBody>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0.6609867980868442</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0.09291446900104305</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0.6597817047013095</a:t>
                      </a:r>
                      <a:endParaRPr sz="20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199" name="Google Shape;199;p30"/>
          <p:cNvSpPr txBox="1"/>
          <p:nvPr/>
        </p:nvSpPr>
        <p:spPr>
          <a:xfrm>
            <a:off x="475500" y="8531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200" name="Google Shape;200;p30"/>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6" name="Google Shape;206;p31"/>
          <p:cNvSpPr txBox="1"/>
          <p:nvPr/>
        </p:nvSpPr>
        <p:spPr>
          <a:xfrm>
            <a:off x="475500" y="1481675"/>
            <a:ext cx="8193000" cy="80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Para generar </a:t>
            </a:r>
            <a:r>
              <a:rPr lang="es" sz="1350">
                <a:highlight>
                  <a:schemeClr val="accent5"/>
                </a:highlight>
                <a:latin typeface="DM Sans"/>
                <a:ea typeface="DM Sans"/>
                <a:cs typeface="DM Sans"/>
                <a:sym typeface="DM Sans"/>
              </a:rPr>
              <a:t>números aleatorios dentro de un rango deseado</a:t>
            </a:r>
            <a:r>
              <a:rPr lang="es" sz="1350">
                <a:latin typeface="DM Sans"/>
                <a:ea typeface="DM Sans"/>
                <a:cs typeface="DM Sans"/>
                <a:sym typeface="DM Sans"/>
              </a:rPr>
              <a:t>, distinto de 0-1, podemos </a:t>
            </a:r>
            <a:r>
              <a:rPr b="1" lang="es" sz="1350">
                <a:latin typeface="DM Sans"/>
                <a:ea typeface="DM Sans"/>
                <a:cs typeface="DM Sans"/>
                <a:sym typeface="DM Sans"/>
              </a:rPr>
              <a:t>multiplicar su resultado por el rango esperado</a:t>
            </a:r>
            <a:r>
              <a:rPr lang="es" sz="1350">
                <a:latin typeface="DM Sans"/>
                <a:ea typeface="DM Sans"/>
                <a:cs typeface="DM Sans"/>
                <a:sym typeface="DM Sans"/>
              </a:rPr>
              <a:t>. A la vez podemos sumar el límite inferior si lo necesitamos:</a:t>
            </a:r>
            <a:endParaRPr sz="1350">
              <a:latin typeface="DM Sans"/>
              <a:ea typeface="DM Sans"/>
              <a:cs typeface="DM Sans"/>
              <a:sym typeface="DM Sans"/>
            </a:endParaRPr>
          </a:p>
        </p:txBody>
      </p:sp>
      <p:graphicFrame>
        <p:nvGraphicFramePr>
          <p:cNvPr id="207" name="Google Shape;207;p31"/>
          <p:cNvGraphicFramePr/>
          <p:nvPr/>
        </p:nvGraphicFramePr>
        <p:xfrm>
          <a:off x="475500" y="2312750"/>
          <a:ext cx="3000000" cy="3000000"/>
        </p:xfrm>
        <a:graphic>
          <a:graphicData uri="http://schemas.openxmlformats.org/drawingml/2006/table">
            <a:tbl>
              <a:tblPr>
                <a:noFill/>
                <a:tableStyleId>{E58E3C84-8111-4DD4-9BB3-4C20BE9FE5F6}</a:tableStyleId>
              </a:tblPr>
              <a:tblGrid>
                <a:gridCol w="8193000"/>
              </a:tblGrid>
              <a:tr h="2278850">
                <a:tc>
                  <a:txBody>
                    <a:bodyPr/>
                    <a:lstStyle/>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números entre 0 y 10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10</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6A9955"/>
                          </a:solidFill>
                          <a:latin typeface="Courier New"/>
                          <a:ea typeface="Courier New"/>
                          <a:cs typeface="Courier New"/>
                          <a:sym typeface="Courier New"/>
                        </a:rPr>
                        <a:t>// números entre 0 y 50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50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1100"/>
                        </a:spcBef>
                        <a:spcAft>
                          <a:spcPts val="0"/>
                        </a:spcAft>
                        <a:buNone/>
                      </a:pPr>
                      <a:r>
                        <a:rPr lang="es" sz="1150">
                          <a:solidFill>
                            <a:srgbClr val="6A9955"/>
                          </a:solidFill>
                          <a:latin typeface="Courier New"/>
                          <a:ea typeface="Courier New"/>
                          <a:cs typeface="Courier New"/>
                          <a:sym typeface="Courier New"/>
                        </a:rPr>
                        <a:t>// números entre 20 y 50</a:t>
                      </a:r>
                      <a:endParaRPr sz="1150">
                        <a:solidFill>
                          <a:srgbClr val="6A9955"/>
                        </a:solidFill>
                        <a:latin typeface="Courier New"/>
                        <a:ea typeface="Courier New"/>
                        <a:cs typeface="Courier New"/>
                        <a:sym typeface="Courier New"/>
                      </a:endParaRPr>
                    </a:p>
                    <a:p>
                      <a:pPr indent="0" lvl="0" marL="0" rtl="0" algn="l">
                        <a:lnSpc>
                          <a:spcPct val="135714"/>
                        </a:lnSpc>
                        <a:spcBef>
                          <a:spcPts val="1100"/>
                        </a:spcBef>
                        <a:spcAft>
                          <a:spcPts val="110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Math</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random</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30</a:t>
                      </a:r>
                      <a:r>
                        <a:rPr lang="es" sz="1150">
                          <a:solidFill>
                            <a:srgbClr val="D4D4D4"/>
                          </a:solidFill>
                          <a:latin typeface="Courier New"/>
                          <a:ea typeface="Courier New"/>
                          <a:cs typeface="Courier New"/>
                          <a:sym typeface="Courier New"/>
                        </a:rPr>
                        <a:t> + </a:t>
                      </a:r>
                      <a:r>
                        <a:rPr lang="es" sz="1150">
                          <a:solidFill>
                            <a:srgbClr val="B5CEA8"/>
                          </a:solidFill>
                          <a:latin typeface="Courier New"/>
                          <a:ea typeface="Courier New"/>
                          <a:cs typeface="Courier New"/>
                          <a:sym typeface="Courier New"/>
                        </a:rPr>
                        <a:t>20</a:t>
                      </a:r>
                      <a:r>
                        <a:rPr lang="es" sz="1150">
                          <a:solidFill>
                            <a:srgbClr val="D4D4D4"/>
                          </a:solidFill>
                          <a:latin typeface="Courier New"/>
                          <a:ea typeface="Courier New"/>
                          <a:cs typeface="Courier New"/>
                          <a:sym typeface="Courier New"/>
                        </a:rPr>
                        <a:t> )</a:t>
                      </a:r>
                      <a:endParaRPr sz="1150">
                        <a:solidFill>
                          <a:srgbClr val="9CDCFE"/>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208" name="Google Shape;208;p31"/>
          <p:cNvSpPr txBox="1"/>
          <p:nvPr/>
        </p:nvSpPr>
        <p:spPr>
          <a:xfrm>
            <a:off x="475500" y="7199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209" name="Google Shape;209;p31"/>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nvSpPr>
        <p:spPr>
          <a:xfrm>
            <a:off x="627588"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el último ejemplo quiero generar números entre 20 y 50. Por eso, el rango de números es de 30 a partir del número 20 (límite inferior adicionado). Pero todos los números siguen conteniendo una larga serie de decimales.</a:t>
            </a:r>
            <a:endParaRPr sz="1350">
              <a:solidFill>
                <a:schemeClr val="dk1"/>
              </a:solidFill>
              <a:latin typeface="DM Sans"/>
              <a:ea typeface="DM Sans"/>
              <a:cs typeface="DM Sans"/>
              <a:sym typeface="DM Sans"/>
            </a:endParaRPr>
          </a:p>
        </p:txBody>
      </p:sp>
      <p:sp>
        <p:nvSpPr>
          <p:cNvPr id="215" name="Google Shape;215;p32"/>
          <p:cNvSpPr txBox="1"/>
          <p:nvPr/>
        </p:nvSpPr>
        <p:spPr>
          <a:xfrm>
            <a:off x="4681813"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se suele combinar con las </a:t>
            </a:r>
            <a:r>
              <a:rPr b="1" lang="es" sz="1350">
                <a:solidFill>
                  <a:schemeClr val="dk1"/>
                </a:solidFill>
                <a:latin typeface="DM Sans"/>
                <a:ea typeface="DM Sans"/>
                <a:cs typeface="DM Sans"/>
                <a:sym typeface="DM Sans"/>
              </a:rPr>
              <a:t>funciones de redondeo</a:t>
            </a:r>
            <a:r>
              <a:rPr lang="es" sz="1350">
                <a:solidFill>
                  <a:schemeClr val="dk1"/>
                </a:solidFill>
                <a:latin typeface="DM Sans"/>
                <a:ea typeface="DM Sans"/>
                <a:cs typeface="DM Sans"/>
                <a:sym typeface="DM Sans"/>
              </a:rPr>
              <a:t> para obtener números enteros aleatoriamente, que suelen ser de uso más común.</a:t>
            </a:r>
            <a:endParaRPr sz="1350">
              <a:solidFill>
                <a:schemeClr val="dk1"/>
              </a:solidFill>
              <a:latin typeface="DM Sans"/>
              <a:ea typeface="DM Sans"/>
              <a:cs typeface="DM Sans"/>
              <a:sym typeface="DM Sans"/>
            </a:endParaRPr>
          </a:p>
        </p:txBody>
      </p:sp>
      <p:sp>
        <p:nvSpPr>
          <p:cNvPr id="216" name="Google Shape;216;p32"/>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7" name="Google Shape;217;p32"/>
          <p:cNvSpPr txBox="1"/>
          <p:nvPr/>
        </p:nvSpPr>
        <p:spPr>
          <a:xfrm>
            <a:off x="475500" y="8531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Random</a:t>
            </a:r>
            <a:endParaRPr b="1" sz="4000">
              <a:solidFill>
                <a:schemeClr val="dk1"/>
              </a:solidFill>
              <a:latin typeface="DM Sans"/>
              <a:ea typeface="DM Sans"/>
              <a:cs typeface="DM Sans"/>
              <a:sym typeface="DM Sans"/>
            </a:endParaRPr>
          </a:p>
        </p:txBody>
      </p:sp>
      <p:sp>
        <p:nvSpPr>
          <p:cNvPr id="218" name="Google Shape;218;p32"/>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p:nvPr/>
        </p:nvSpPr>
        <p:spPr>
          <a:xfrm>
            <a:off x="13425" y="0"/>
            <a:ext cx="270300" cy="51435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4" name="Google Shape;224;p33"/>
          <p:cNvSpPr txBox="1"/>
          <p:nvPr/>
        </p:nvSpPr>
        <p:spPr>
          <a:xfrm>
            <a:off x="475500" y="3526725"/>
            <a:ext cx="8193000" cy="1015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Al usar </a:t>
            </a:r>
            <a:r>
              <a:rPr b="1" lang="es" sz="1350">
                <a:highlight>
                  <a:schemeClr val="accent5"/>
                </a:highlight>
                <a:latin typeface="DM Sans"/>
                <a:ea typeface="DM Sans"/>
                <a:cs typeface="DM Sans"/>
                <a:sym typeface="DM Sans"/>
              </a:rPr>
              <a:t>Math.round</a:t>
            </a:r>
            <a:r>
              <a:rPr lang="es" sz="1350">
                <a:latin typeface="DM Sans"/>
                <a:ea typeface="DM Sans"/>
                <a:cs typeface="DM Sans"/>
                <a:sym typeface="DM Sans"/>
              </a:rPr>
              <a:t>, esta función retornará números aleatorios en el rango de 0-100 inclusive. Si usara </a:t>
            </a:r>
            <a:r>
              <a:rPr b="1" lang="es" sz="1350">
                <a:highlight>
                  <a:schemeClr val="accent5"/>
                </a:highlight>
                <a:latin typeface="DM Sans"/>
                <a:ea typeface="DM Sans"/>
                <a:cs typeface="DM Sans"/>
                <a:sym typeface="DM Sans"/>
              </a:rPr>
              <a:t>Math.ceil</a:t>
            </a:r>
            <a:r>
              <a:rPr lang="es" sz="1350">
                <a:latin typeface="DM Sans"/>
                <a:ea typeface="DM Sans"/>
                <a:cs typeface="DM Sans"/>
                <a:sym typeface="DM Sans"/>
              </a:rPr>
              <a:t> los números irían de 1 a 100, ya que siempre redondeará hacia arriba; y si usa </a:t>
            </a:r>
            <a:r>
              <a:rPr b="1" lang="es" sz="1350">
                <a:highlight>
                  <a:schemeClr val="accent5"/>
                </a:highlight>
                <a:latin typeface="DM Sans"/>
                <a:ea typeface="DM Sans"/>
                <a:cs typeface="DM Sans"/>
                <a:sym typeface="DM Sans"/>
              </a:rPr>
              <a:t>Math.floor</a:t>
            </a:r>
            <a:r>
              <a:rPr lang="es" sz="1350">
                <a:latin typeface="DM Sans"/>
                <a:ea typeface="DM Sans"/>
                <a:cs typeface="DM Sans"/>
                <a:sym typeface="DM Sans"/>
              </a:rPr>
              <a:t> el rango sería de 0 a 99.</a:t>
            </a:r>
            <a:endParaRPr sz="1350">
              <a:latin typeface="DM Sans"/>
              <a:ea typeface="DM Sans"/>
              <a:cs typeface="DM Sans"/>
              <a:sym typeface="DM Sans"/>
            </a:endParaRPr>
          </a:p>
        </p:txBody>
      </p:sp>
      <p:graphicFrame>
        <p:nvGraphicFramePr>
          <p:cNvPr id="225" name="Google Shape;225;p33"/>
          <p:cNvGraphicFramePr/>
          <p:nvPr/>
        </p:nvGraphicFramePr>
        <p:xfrm>
          <a:off x="475488" y="1667025"/>
          <a:ext cx="3000000" cy="3000000"/>
        </p:xfrm>
        <a:graphic>
          <a:graphicData uri="http://schemas.openxmlformats.org/drawingml/2006/table">
            <a:tbl>
              <a:tblPr>
                <a:noFill/>
                <a:tableStyleId>{E58E3C84-8111-4DD4-9BB3-4C20BE9FE5F6}</a:tableStyleId>
              </a:tblPr>
              <a:tblGrid>
                <a:gridCol w="8193000"/>
              </a:tblGrid>
              <a:tr h="1449625">
                <a:tc>
                  <a:txBody>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generadorNumero</a:t>
                      </a:r>
                      <a:r>
                        <a:rPr lang="es" sz="1350">
                          <a:solidFill>
                            <a:srgbClr val="D4D4D4"/>
                          </a:solidFill>
                          <a:latin typeface="Courier New"/>
                          <a:ea typeface="Courier New"/>
                          <a:cs typeface="Courier New"/>
                          <a:sym typeface="Courier New"/>
                        </a:rPr>
                        <a:t> = ()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C586C0"/>
                          </a:solidFill>
                          <a:latin typeface="Courier New"/>
                          <a:ea typeface="Courier New"/>
                          <a:cs typeface="Courier New"/>
                          <a:sym typeface="Courier New"/>
                        </a:rPr>
                        <a:t>return</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round</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random</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100</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DCDCAA"/>
                          </a:solidFill>
                          <a:latin typeface="Courier New"/>
                          <a:ea typeface="Courier New"/>
                          <a:cs typeface="Courier New"/>
                          <a:sym typeface="Courier New"/>
                        </a:rPr>
                        <a:t>generadorNumero</a:t>
                      </a:r>
                      <a:r>
                        <a:rPr lang="es" sz="1350">
                          <a:solidFill>
                            <a:srgbClr val="D4D4D4"/>
                          </a:solidFill>
                          <a:latin typeface="Courier New"/>
                          <a:ea typeface="Courier New"/>
                          <a:cs typeface="Courier New"/>
                          <a:sym typeface="Courier New"/>
                        </a:rPr>
                        <a:t>() )</a:t>
                      </a:r>
                      <a:endParaRPr sz="1450">
                        <a:solidFill>
                          <a:srgbClr val="6A9955"/>
                        </a:solidFill>
                        <a:latin typeface="Courier New"/>
                        <a:ea typeface="Courier New"/>
                        <a:cs typeface="Courier New"/>
                        <a:sym typeface="Courier Ne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E1E1E"/>
                    </a:solidFill>
                  </a:tcPr>
                </a:tc>
              </a:tr>
            </a:tbl>
          </a:graphicData>
        </a:graphic>
      </p:graphicFrame>
      <p:sp>
        <p:nvSpPr>
          <p:cNvPr id="226" name="Google Shape;226;p33"/>
          <p:cNvSpPr txBox="1"/>
          <p:nvPr/>
        </p:nvSpPr>
        <p:spPr>
          <a:xfrm>
            <a:off x="475500" y="8085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Redondeo</a:t>
            </a:r>
            <a:endParaRPr b="1" sz="4000">
              <a:solidFill>
                <a:schemeClr val="dk1"/>
              </a:solidFill>
              <a:latin typeface="DM Sans"/>
              <a:ea typeface="DM Sans"/>
              <a:cs typeface="DM Sans"/>
              <a:sym typeface="DM Sans"/>
            </a:endParaRPr>
          </a:p>
        </p:txBody>
      </p:sp>
      <p:sp>
        <p:nvSpPr>
          <p:cNvPr id="227" name="Google Shape;227;p33"/>
          <p:cNvSpPr/>
          <p:nvPr/>
        </p:nvSpPr>
        <p:spPr>
          <a:xfrm>
            <a:off x="168450" y="106375"/>
            <a:ext cx="614100" cy="614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DM Sans"/>
                <a:ea typeface="DM Sans"/>
                <a:cs typeface="DM Sans"/>
                <a:sym typeface="DM Sans"/>
              </a:rPr>
              <a:t>4</a:t>
            </a:r>
            <a:endParaRPr b="1">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Higher order functions II</a:t>
            </a:r>
            <a:endParaRPr b="1" sz="4000">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08.</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33" name="Google Shape;233;p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La clase Date</a:t>
            </a:r>
            <a:endParaRPr b="1" sz="4000">
              <a:solidFill>
                <a:srgbClr val="EAFF6A"/>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recordar</a:t>
            </a:r>
            <a:endParaRPr b="1" sz="4000">
              <a:solidFill>
                <a:srgbClr val="EAFF6A"/>
              </a:solidFill>
              <a:latin typeface="DM Sans"/>
              <a:ea typeface="DM Sans"/>
              <a:cs typeface="DM Sans"/>
              <a:sym typeface="DM Sans"/>
            </a:endParaRPr>
          </a:p>
        </p:txBody>
      </p:sp>
      <p:sp>
        <p:nvSpPr>
          <p:cNvPr id="244" name="Google Shape;244;p36"/>
          <p:cNvSpPr txBox="1"/>
          <p:nvPr/>
        </p:nvSpPr>
        <p:spPr>
          <a:xfrm>
            <a:off x="473350" y="1525775"/>
            <a:ext cx="7169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DM Sans"/>
                <a:ea typeface="DM Sans"/>
                <a:cs typeface="DM Sans"/>
                <a:sym typeface="DM Sans"/>
              </a:rPr>
              <a:t>Seguramente en algún momento necesitemos manipular fechas dentro de los datos que manejamos. Para esto, JavaScript posee la</a:t>
            </a:r>
            <a:r>
              <a:rPr b="1" lang="es" sz="2400">
                <a:solidFill>
                  <a:schemeClr val="lt1"/>
                </a:solidFill>
                <a:latin typeface="DM Sans"/>
                <a:ea typeface="DM Sans"/>
                <a:cs typeface="DM Sans"/>
                <a:sym typeface="DM Sans"/>
              </a:rPr>
              <a:t> clase Date</a:t>
            </a:r>
            <a:r>
              <a:rPr lang="es" sz="2400">
                <a:solidFill>
                  <a:schemeClr val="lt1"/>
                </a:solidFill>
                <a:latin typeface="DM Sans"/>
                <a:ea typeface="DM Sans"/>
                <a:cs typeface="DM Sans"/>
                <a:sym typeface="DM Sans"/>
              </a:rPr>
              <a:t> diseñada para representar fechas. </a:t>
            </a:r>
            <a:endParaRPr sz="24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Date</a:t>
            </a:r>
            <a:endParaRPr b="1" sz="3300">
              <a:solidFill>
                <a:schemeClr val="dk1"/>
              </a:solidFill>
              <a:latin typeface="DM Sans"/>
              <a:ea typeface="DM Sans"/>
              <a:cs typeface="DM Sans"/>
              <a:sym typeface="DM Sans"/>
            </a:endParaRPr>
          </a:p>
        </p:txBody>
      </p:sp>
      <p:sp>
        <p:nvSpPr>
          <p:cNvPr id="250" name="Google Shape;250;p37"/>
          <p:cNvSpPr txBox="1"/>
          <p:nvPr/>
        </p:nvSpPr>
        <p:spPr>
          <a:xfrm>
            <a:off x="475500" y="1511300"/>
            <a:ext cx="8193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Instanciar un objeto </a:t>
            </a:r>
            <a:r>
              <a:rPr b="1" lang="es" sz="1350">
                <a:highlight>
                  <a:schemeClr val="accent5"/>
                </a:highlight>
                <a:latin typeface="DM Sans"/>
                <a:ea typeface="DM Sans"/>
                <a:cs typeface="DM Sans"/>
                <a:sym typeface="DM Sans"/>
              </a:rPr>
              <a:t>Date </a:t>
            </a:r>
            <a:r>
              <a:rPr lang="es" sz="1350">
                <a:latin typeface="DM Sans"/>
                <a:ea typeface="DM Sans"/>
                <a:cs typeface="DM Sans"/>
                <a:sym typeface="DM Sans"/>
              </a:rPr>
              <a:t>nos genera la fecha y tiempo actual:</a:t>
            </a:r>
            <a:endParaRPr sz="1350">
              <a:latin typeface="DM Sans"/>
              <a:ea typeface="DM Sans"/>
              <a:cs typeface="DM Sans"/>
              <a:sym typeface="DM Sans"/>
            </a:endParaRPr>
          </a:p>
        </p:txBody>
      </p:sp>
      <p:graphicFrame>
        <p:nvGraphicFramePr>
          <p:cNvPr id="251" name="Google Shape;251;p37"/>
          <p:cNvGraphicFramePr/>
          <p:nvPr/>
        </p:nvGraphicFramePr>
        <p:xfrm>
          <a:off x="475488" y="2276450"/>
          <a:ext cx="3000000" cy="3000000"/>
        </p:xfrm>
        <a:graphic>
          <a:graphicData uri="http://schemas.openxmlformats.org/drawingml/2006/table">
            <a:tbl>
              <a:tblPr>
                <a:noFill/>
                <a:tableStyleId>{E58E3C84-8111-4DD4-9BB3-4C20BE9FE5F6}</a:tableStyleId>
              </a:tblPr>
              <a:tblGrid>
                <a:gridCol w="8193000"/>
              </a:tblGrid>
              <a:tr h="739650">
                <a:tc>
                  <a:txBody>
                    <a:bodyPr/>
                    <a:lstStyle/>
                    <a:p>
                      <a:pPr indent="0" lvl="0" marL="0" rtl="0" algn="l">
                        <a:lnSpc>
                          <a:spcPct val="135714"/>
                        </a:lnSpc>
                        <a:spcBef>
                          <a:spcPts val="0"/>
                        </a:spcBef>
                        <a:spcAft>
                          <a:spcPts val="0"/>
                        </a:spcAft>
                        <a:buClr>
                          <a:srgbClr val="000000"/>
                        </a:buClr>
                        <a:buSzPts val="1100"/>
                        <a:buFont typeface="Arial"/>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6A9955"/>
                          </a:solidFill>
                          <a:latin typeface="Courier New"/>
                          <a:ea typeface="Courier New"/>
                          <a:cs typeface="Courier New"/>
                          <a:sym typeface="Courier New"/>
                        </a:rPr>
                        <a:t>// Fri Dec 17 2021 11:35:08 GMT-0300 (hora estándar de Argentina)</a:t>
                      </a:r>
                      <a:endParaRPr sz="1900"/>
                    </a:p>
                  </a:txBody>
                  <a:tcPr marT="91425" marB="91425" marR="91425" marL="91425">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Constructor</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Constructor</a:t>
            </a:r>
            <a:endParaRPr b="1" sz="3300">
              <a:solidFill>
                <a:schemeClr val="dk1"/>
              </a:solidFill>
              <a:latin typeface="DM Sans"/>
              <a:ea typeface="DM Sans"/>
              <a:cs typeface="DM Sans"/>
              <a:sym typeface="DM Sans"/>
            </a:endParaRPr>
          </a:p>
        </p:txBody>
      </p:sp>
      <p:sp>
        <p:nvSpPr>
          <p:cNvPr id="262" name="Google Shape;262;p39"/>
          <p:cNvSpPr txBox="1"/>
          <p:nvPr/>
        </p:nvSpPr>
        <p:spPr>
          <a:xfrm>
            <a:off x="475500" y="1229663"/>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constructor </a:t>
            </a:r>
            <a:r>
              <a:rPr lang="es" sz="1350">
                <a:latin typeface="DM Sans"/>
                <a:ea typeface="DM Sans"/>
                <a:cs typeface="DM Sans"/>
                <a:sym typeface="DM Sans"/>
              </a:rPr>
              <a:t>de la clase Date nos permite </a:t>
            </a:r>
            <a:r>
              <a:rPr lang="es" sz="1350">
                <a:highlight>
                  <a:schemeClr val="accent4"/>
                </a:highlight>
                <a:latin typeface="DM Sans"/>
                <a:ea typeface="DM Sans"/>
                <a:cs typeface="DM Sans"/>
                <a:sym typeface="DM Sans"/>
              </a:rPr>
              <a:t>crear objetos date con fechas diferentes</a:t>
            </a:r>
            <a:r>
              <a:rPr lang="es" sz="1350">
                <a:latin typeface="DM Sans"/>
                <a:ea typeface="DM Sans"/>
                <a:cs typeface="DM Sans"/>
                <a:sym typeface="DM Sans"/>
              </a:rPr>
              <a:t>. Puede recibir parámetros en el orden año, mes, día, hora, minutos, segundos, milisegundos (todos tipo number).</a:t>
            </a:r>
            <a:endParaRPr sz="1350">
              <a:latin typeface="DM Sans"/>
              <a:ea typeface="DM Sans"/>
              <a:cs typeface="DM Sans"/>
              <a:sym typeface="DM Sans"/>
            </a:endParaRPr>
          </a:p>
        </p:txBody>
      </p:sp>
      <p:pic>
        <p:nvPicPr>
          <p:cNvPr id="263" name="Google Shape;263;p39"/>
          <p:cNvPicPr preferRelativeResize="0"/>
          <p:nvPr/>
        </p:nvPicPr>
        <p:blipFill>
          <a:blip r:embed="rId3">
            <a:alphaModFix/>
          </a:blip>
          <a:stretch>
            <a:fillRect/>
          </a:stretch>
        </p:blipFill>
        <p:spPr>
          <a:xfrm>
            <a:off x="2700775" y="2157550"/>
            <a:ext cx="3742442" cy="243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nvSpPr>
        <p:spPr>
          <a:xfrm>
            <a:off x="475500" y="468275"/>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La </a:t>
            </a:r>
            <a:r>
              <a:rPr b="1" lang="es" sz="1350">
                <a:latin typeface="DM Sans"/>
                <a:ea typeface="DM Sans"/>
                <a:cs typeface="DM Sans"/>
                <a:sym typeface="DM Sans"/>
              </a:rPr>
              <a:t>convención </a:t>
            </a:r>
            <a:r>
              <a:rPr lang="es" sz="1350">
                <a:latin typeface="DM Sans"/>
                <a:ea typeface="DM Sans"/>
                <a:cs typeface="DM Sans"/>
                <a:sym typeface="DM Sans"/>
              </a:rPr>
              <a:t>con la que trabaja Javascript para construir fechas cuenta los </a:t>
            </a:r>
            <a:r>
              <a:rPr lang="es" sz="1350">
                <a:highlight>
                  <a:schemeClr val="accent4"/>
                </a:highlight>
                <a:latin typeface="DM Sans"/>
                <a:ea typeface="DM Sans"/>
                <a:cs typeface="DM Sans"/>
                <a:sym typeface="DM Sans"/>
              </a:rPr>
              <a:t>meses a partir del 0</a:t>
            </a:r>
            <a:r>
              <a:rPr lang="es" sz="1350">
                <a:latin typeface="DM Sans"/>
                <a:ea typeface="DM Sans"/>
                <a:cs typeface="DM Sans"/>
                <a:sym typeface="DM Sans"/>
              </a:rPr>
              <a:t> (0 = enero, 11 = diciembre) y los </a:t>
            </a:r>
            <a:r>
              <a:rPr lang="es" sz="1350">
                <a:highlight>
                  <a:schemeClr val="accent4"/>
                </a:highlight>
                <a:latin typeface="DM Sans"/>
                <a:ea typeface="DM Sans"/>
                <a:cs typeface="DM Sans"/>
                <a:sym typeface="DM Sans"/>
              </a:rPr>
              <a:t>días a partir del 1</a:t>
            </a:r>
            <a:r>
              <a:rPr lang="es" sz="1350">
                <a:latin typeface="DM Sans"/>
                <a:ea typeface="DM Sans"/>
                <a:cs typeface="DM Sans"/>
                <a:sym typeface="DM Sans"/>
              </a:rPr>
              <a:t>:</a:t>
            </a:r>
            <a:endParaRPr sz="1350">
              <a:latin typeface="DM Sans"/>
              <a:ea typeface="DM Sans"/>
              <a:cs typeface="DM Sans"/>
              <a:sym typeface="DM Sans"/>
            </a:endParaRPr>
          </a:p>
        </p:txBody>
      </p:sp>
      <p:sp>
        <p:nvSpPr>
          <p:cNvPr id="269" name="Google Shape;269;p40"/>
          <p:cNvSpPr txBox="1"/>
          <p:nvPr/>
        </p:nvSpPr>
        <p:spPr>
          <a:xfrm>
            <a:off x="475500" y="2893000"/>
            <a:ext cx="8193000" cy="808200"/>
          </a:xfrm>
          <a:prstGeom prst="rect">
            <a:avLst/>
          </a:prstGeom>
          <a:noFill/>
          <a:ln>
            <a:noFill/>
          </a:ln>
        </p:spPr>
        <p:txBody>
          <a:bodyPr anchorCtr="0" anchor="t" bIns="91425" lIns="91425" spcFirstLastPara="1" rIns="91425" wrap="square" tIns="91425">
            <a:spAutoFit/>
          </a:bodyPr>
          <a:lstStyle/>
          <a:p>
            <a:pPr indent="0" lvl="0" marL="0" marR="2254701"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constructor </a:t>
            </a:r>
            <a:r>
              <a:rPr lang="es" sz="1350">
                <a:latin typeface="DM Sans"/>
                <a:ea typeface="DM Sans"/>
                <a:cs typeface="DM Sans"/>
                <a:sym typeface="DM Sans"/>
              </a:rPr>
              <a:t>de la clase Date nos permite </a:t>
            </a:r>
            <a:r>
              <a:rPr lang="es" sz="1350">
                <a:highlight>
                  <a:schemeClr val="accent4"/>
                </a:highlight>
                <a:latin typeface="DM Sans"/>
                <a:ea typeface="DM Sans"/>
                <a:cs typeface="DM Sans"/>
                <a:sym typeface="DM Sans"/>
              </a:rPr>
              <a:t>crear objetos date con fechas diferentes</a:t>
            </a:r>
            <a:r>
              <a:rPr lang="es" sz="1350">
                <a:latin typeface="DM Sans"/>
                <a:ea typeface="DM Sans"/>
                <a:cs typeface="DM Sans"/>
                <a:sym typeface="DM Sans"/>
              </a:rPr>
              <a:t>. Puede recibir parámetros en el orden año, mes, día, hora, minutos, segundos, milisegundos (todos tipo number).</a:t>
            </a:r>
            <a:endParaRPr sz="1350">
              <a:latin typeface="DM Sans"/>
              <a:ea typeface="DM Sans"/>
              <a:cs typeface="DM Sans"/>
              <a:sym typeface="DM Sans"/>
            </a:endParaRPr>
          </a:p>
        </p:txBody>
      </p:sp>
      <p:graphicFrame>
        <p:nvGraphicFramePr>
          <p:cNvPr id="270" name="Google Shape;270;p40"/>
          <p:cNvGraphicFramePr/>
          <p:nvPr/>
        </p:nvGraphicFramePr>
        <p:xfrm>
          <a:off x="475488" y="1226975"/>
          <a:ext cx="3000000" cy="3000000"/>
        </p:xfrm>
        <a:graphic>
          <a:graphicData uri="http://schemas.openxmlformats.org/drawingml/2006/table">
            <a:tbl>
              <a:tblPr>
                <a:noFill/>
                <a:tableStyleId>{E58E3C84-8111-4DD4-9BB3-4C20BE9FE5F6}</a:tableStyleId>
              </a:tblPr>
              <a:tblGrid>
                <a:gridCol w="8193000"/>
              </a:tblGrid>
              <a:tr h="1666025">
                <a:tc>
                  <a:txBody>
                    <a:bodyPr/>
                    <a:lstStyle/>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2020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Feb 15 2020 00:00:00 GMT-0300 (hora estándar de Argentina)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2021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11</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23</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59</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59</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Dec 25 2021 23:59:59 GMT-0300 (hora estándar de Argentina)</a:t>
                      </a:r>
                      <a:endParaRPr sz="1550">
                        <a:solidFill>
                          <a:srgbClr val="9CDCFE"/>
                        </a:solidFill>
                        <a:latin typeface="Courier New"/>
                        <a:ea typeface="Courier New"/>
                        <a:cs typeface="Courier New"/>
                        <a:sym typeface="Courier New"/>
                      </a:endParaRPr>
                    </a:p>
                  </a:txBody>
                  <a:tcPr marT="91425" marB="91425" marR="91425" marL="91425">
                    <a:solidFill>
                      <a:srgbClr val="000000"/>
                    </a:solidFill>
                  </a:tcPr>
                </a:tc>
              </a:tr>
            </a:tbl>
          </a:graphicData>
        </a:graphic>
      </p:graphicFrame>
      <p:graphicFrame>
        <p:nvGraphicFramePr>
          <p:cNvPr id="271" name="Google Shape;271;p40"/>
          <p:cNvGraphicFramePr/>
          <p:nvPr/>
        </p:nvGraphicFramePr>
        <p:xfrm>
          <a:off x="475488" y="3701188"/>
          <a:ext cx="3000000" cy="3000000"/>
        </p:xfrm>
        <a:graphic>
          <a:graphicData uri="http://schemas.openxmlformats.org/drawingml/2006/table">
            <a:tbl>
              <a:tblPr>
                <a:noFill/>
                <a:tableStyleId>{E58E3C84-8111-4DD4-9BB3-4C20BE9FE5F6}</a:tableStyleId>
              </a:tblPr>
              <a:tblGrid>
                <a:gridCol w="8193000"/>
              </a:tblGrid>
              <a:tr h="890400">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"December 25, 2021 23:59:59"</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casiNavidad</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Sat Dec 25 2021 23:59:59 GMT-0300 (hora estándar de Argentina)</a:t>
                      </a:r>
                      <a:endParaRPr sz="1450">
                        <a:solidFill>
                          <a:srgbClr val="9CDCFE"/>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Obtener un valor singular de la fecha</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nvSpPr>
        <p:spPr>
          <a:xfrm>
            <a:off x="475500" y="461200"/>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Valor singular</a:t>
            </a:r>
            <a:endParaRPr b="1" sz="3300">
              <a:solidFill>
                <a:schemeClr val="dk1"/>
              </a:solidFill>
              <a:latin typeface="DM Sans"/>
              <a:ea typeface="DM Sans"/>
              <a:cs typeface="DM Sans"/>
              <a:sym typeface="DM Sans"/>
            </a:endParaRPr>
          </a:p>
        </p:txBody>
      </p:sp>
      <p:sp>
        <p:nvSpPr>
          <p:cNvPr id="282" name="Google Shape;282;p42"/>
          <p:cNvSpPr txBox="1"/>
          <p:nvPr/>
        </p:nvSpPr>
        <p:spPr>
          <a:xfrm>
            <a:off x="1634100" y="1423075"/>
            <a:ext cx="7509900" cy="600300"/>
          </a:xfrm>
          <a:prstGeom prst="rect">
            <a:avLst/>
          </a:prstGeom>
          <a:noFill/>
          <a:ln>
            <a:noFill/>
          </a:ln>
        </p:spPr>
        <p:txBody>
          <a:bodyPr anchorCtr="0" anchor="t" bIns="91425" lIns="91425" spcFirstLastPara="1" rIns="91425" wrap="square" tIns="91425">
            <a:spAutoFit/>
          </a:bodyPr>
          <a:lstStyle/>
          <a:p>
            <a:pPr indent="0" lvl="0" marL="0" marR="2164699" rtl="0" algn="ctr">
              <a:spcBef>
                <a:spcPts val="0"/>
              </a:spcBef>
              <a:spcAft>
                <a:spcPts val="0"/>
              </a:spcAft>
              <a:buNone/>
            </a:pPr>
            <a:r>
              <a:rPr lang="es" sz="1350">
                <a:latin typeface="DM Sans"/>
                <a:ea typeface="DM Sans"/>
                <a:cs typeface="DM Sans"/>
                <a:sym typeface="DM Sans"/>
              </a:rPr>
              <a:t>Instanciado un objeto Date, podemos aplicar distintos métodos que nos evuelven determinados valores de la misma. </a:t>
            </a:r>
            <a:endParaRPr sz="1350">
              <a:latin typeface="DM Sans"/>
              <a:ea typeface="DM Sans"/>
              <a:cs typeface="DM Sans"/>
              <a:sym typeface="DM Sans"/>
            </a:endParaRPr>
          </a:p>
        </p:txBody>
      </p:sp>
      <p:sp>
        <p:nvSpPr>
          <p:cNvPr id="283" name="Google Shape;283;p42"/>
          <p:cNvSpPr txBox="1"/>
          <p:nvPr/>
        </p:nvSpPr>
        <p:spPr>
          <a:xfrm>
            <a:off x="5490950" y="3148575"/>
            <a:ext cx="1892400" cy="106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retornará el number que representa el día creado (1 = lunes, 7 = domingo)</a:t>
            </a:r>
            <a:endParaRPr sz="1350">
              <a:latin typeface="DM Sans"/>
              <a:ea typeface="DM Sans"/>
              <a:cs typeface="DM Sans"/>
              <a:sym typeface="DM Sans"/>
            </a:endParaRPr>
          </a:p>
        </p:txBody>
      </p:sp>
      <p:sp>
        <p:nvSpPr>
          <p:cNvPr id="284" name="Google Shape;284;p42"/>
          <p:cNvSpPr txBox="1"/>
          <p:nvPr/>
        </p:nvSpPr>
        <p:spPr>
          <a:xfrm>
            <a:off x="1578950" y="2496100"/>
            <a:ext cx="14202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rgbClr val="000000"/>
                </a:solidFill>
                <a:latin typeface="Helvetica Neue Light"/>
                <a:ea typeface="Helvetica Neue Light"/>
                <a:cs typeface="Helvetica Neue Light"/>
                <a:sym typeface="Helvetica Neue Light"/>
              </a:rPr>
              <a:t>getMonth() </a:t>
            </a:r>
            <a:endParaRPr/>
          </a:p>
        </p:txBody>
      </p:sp>
      <p:sp>
        <p:nvSpPr>
          <p:cNvPr id="285" name="Google Shape;285;p42"/>
          <p:cNvSpPr txBox="1"/>
          <p:nvPr/>
        </p:nvSpPr>
        <p:spPr>
          <a:xfrm>
            <a:off x="3350925" y="3213850"/>
            <a:ext cx="2236500" cy="45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devolverá el number que representa el año creado</a:t>
            </a:r>
            <a:endParaRPr sz="1350">
              <a:latin typeface="DM Sans"/>
              <a:ea typeface="DM Sans"/>
              <a:cs typeface="DM Sans"/>
              <a:sym typeface="DM Sans"/>
            </a:endParaRPr>
          </a:p>
        </p:txBody>
      </p:sp>
      <p:sp>
        <p:nvSpPr>
          <p:cNvPr id="286" name="Google Shape;286;p42"/>
          <p:cNvSpPr txBox="1"/>
          <p:nvPr/>
        </p:nvSpPr>
        <p:spPr>
          <a:xfrm>
            <a:off x="1019850" y="3213850"/>
            <a:ext cx="2068800" cy="134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100"/>
              </a:spcAft>
              <a:buNone/>
            </a:pPr>
            <a:r>
              <a:rPr lang="es" sz="1350">
                <a:solidFill>
                  <a:srgbClr val="000000"/>
                </a:solidFill>
                <a:latin typeface="DM Sans"/>
                <a:ea typeface="DM Sans"/>
                <a:cs typeface="DM Sans"/>
                <a:sym typeface="DM Sans"/>
              </a:rPr>
              <a:t>nos retornará el number que representa el mes (entre 0 y 11).</a:t>
            </a:r>
            <a:endParaRPr sz="1350">
              <a:latin typeface="DM Sans"/>
              <a:ea typeface="DM Sans"/>
              <a:cs typeface="DM Sans"/>
              <a:sym typeface="DM Sans"/>
            </a:endParaRPr>
          </a:p>
        </p:txBody>
      </p:sp>
      <p:sp>
        <p:nvSpPr>
          <p:cNvPr id="287" name="Google Shape;287;p42"/>
          <p:cNvSpPr txBox="1"/>
          <p:nvPr/>
        </p:nvSpPr>
        <p:spPr>
          <a:xfrm>
            <a:off x="3792225" y="2496100"/>
            <a:ext cx="13539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rgbClr val="000000"/>
                </a:solidFill>
                <a:latin typeface="Helvetica Neue Light"/>
                <a:ea typeface="Helvetica Neue Light"/>
                <a:cs typeface="Helvetica Neue Light"/>
                <a:sym typeface="Helvetica Neue Light"/>
              </a:rPr>
              <a:t>getFullYear()</a:t>
            </a:r>
            <a:endParaRPr/>
          </a:p>
        </p:txBody>
      </p:sp>
      <p:sp>
        <p:nvSpPr>
          <p:cNvPr id="288" name="Google Shape;288;p42"/>
          <p:cNvSpPr txBox="1"/>
          <p:nvPr/>
        </p:nvSpPr>
        <p:spPr>
          <a:xfrm>
            <a:off x="5760200" y="2496100"/>
            <a:ext cx="13539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rgbClr val="000000"/>
                </a:solidFill>
                <a:latin typeface="Helvetica Neue Light"/>
                <a:ea typeface="Helvetica Neue Light"/>
                <a:cs typeface="Helvetica Neue Light"/>
                <a:sym typeface="Helvetica Neue Light"/>
              </a:rPr>
              <a:t>getDay()</a:t>
            </a:r>
            <a:endParaRPr/>
          </a:p>
        </p:txBody>
      </p:sp>
      <p:cxnSp>
        <p:nvCxnSpPr>
          <p:cNvPr id="289" name="Google Shape;289;p42"/>
          <p:cNvCxnSpPr/>
          <p:nvPr/>
        </p:nvCxnSpPr>
        <p:spPr>
          <a:xfrm rot="10800000">
            <a:off x="4469175" y="202336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0" name="Google Shape;290;p42"/>
          <p:cNvCxnSpPr/>
          <p:nvPr/>
        </p:nvCxnSpPr>
        <p:spPr>
          <a:xfrm>
            <a:off x="2289050" y="2295125"/>
            <a:ext cx="4148100" cy="0"/>
          </a:xfrm>
          <a:prstGeom prst="straightConnector1">
            <a:avLst/>
          </a:prstGeom>
          <a:noFill/>
          <a:ln cap="flat" cmpd="sng" w="19050">
            <a:solidFill>
              <a:schemeClr val="accent5"/>
            </a:solidFill>
            <a:prstDash val="solid"/>
            <a:round/>
            <a:headEnd len="med" w="med" type="none"/>
            <a:tailEnd len="med" w="med" type="none"/>
          </a:ln>
        </p:spPr>
      </p:cxnSp>
      <p:cxnSp>
        <p:nvCxnSpPr>
          <p:cNvPr id="291" name="Google Shape;291;p42"/>
          <p:cNvCxnSpPr/>
          <p:nvPr/>
        </p:nvCxnSpPr>
        <p:spPr>
          <a:xfrm rot="10800000">
            <a:off x="2289050" y="229336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2" name="Google Shape;292;p42"/>
          <p:cNvCxnSpPr/>
          <p:nvPr/>
        </p:nvCxnSpPr>
        <p:spPr>
          <a:xfrm rot="10800000">
            <a:off x="4469175" y="230121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3" name="Google Shape;293;p42"/>
          <p:cNvCxnSpPr/>
          <p:nvPr/>
        </p:nvCxnSpPr>
        <p:spPr>
          <a:xfrm rot="10800000">
            <a:off x="6437150" y="2301215"/>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4" name="Google Shape;294;p42"/>
          <p:cNvCxnSpPr/>
          <p:nvPr/>
        </p:nvCxnSpPr>
        <p:spPr>
          <a:xfrm rot="10800000">
            <a:off x="2289050" y="2947540"/>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5" name="Google Shape;295;p42"/>
          <p:cNvCxnSpPr/>
          <p:nvPr/>
        </p:nvCxnSpPr>
        <p:spPr>
          <a:xfrm rot="10800000">
            <a:off x="4469175" y="2955390"/>
            <a:ext cx="0" cy="270000"/>
          </a:xfrm>
          <a:prstGeom prst="straightConnector1">
            <a:avLst/>
          </a:prstGeom>
          <a:noFill/>
          <a:ln cap="flat" cmpd="sng" w="28575">
            <a:solidFill>
              <a:schemeClr val="accent5"/>
            </a:solidFill>
            <a:prstDash val="solid"/>
            <a:round/>
            <a:headEnd len="med" w="med" type="none"/>
            <a:tailEnd len="med" w="med" type="none"/>
          </a:ln>
        </p:spPr>
      </p:cxnSp>
      <p:cxnSp>
        <p:nvCxnSpPr>
          <p:cNvPr id="296" name="Google Shape;296;p42"/>
          <p:cNvCxnSpPr/>
          <p:nvPr/>
        </p:nvCxnSpPr>
        <p:spPr>
          <a:xfrm rot="10800000">
            <a:off x="6437150" y="2955390"/>
            <a:ext cx="0" cy="270000"/>
          </a:xfrm>
          <a:prstGeom prst="straightConnector1">
            <a:avLst/>
          </a:prstGeom>
          <a:noFill/>
          <a:ln cap="flat" cmpd="sng" w="28575">
            <a:solidFill>
              <a:schemeClr val="accent5"/>
            </a:solidFill>
            <a:prstDash val="solid"/>
            <a:round/>
            <a:headEnd len="med" w="med" type="none"/>
            <a:tailEnd len="med" w="med" type="none"/>
          </a:ln>
        </p:spPr>
      </p:cxnSp>
      <p:sp>
        <p:nvSpPr>
          <p:cNvPr id="297" name="Google Shape;297;p42"/>
          <p:cNvSpPr/>
          <p:nvPr/>
        </p:nvSpPr>
        <p:spPr>
          <a:xfrm>
            <a:off x="1741850" y="2590150"/>
            <a:ext cx="1094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298" name="Google Shape;298;p42"/>
          <p:cNvSpPr/>
          <p:nvPr/>
        </p:nvSpPr>
        <p:spPr>
          <a:xfrm>
            <a:off x="3786350" y="2598000"/>
            <a:ext cx="1316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299" name="Google Shape;299;p42"/>
          <p:cNvSpPr/>
          <p:nvPr/>
        </p:nvSpPr>
        <p:spPr>
          <a:xfrm>
            <a:off x="5889950" y="2598013"/>
            <a:ext cx="1094400" cy="330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p:nvPr/>
        </p:nvSpPr>
        <p:spPr>
          <a:xfrm>
            <a:off x="2430525" y="768500"/>
            <a:ext cx="2730600" cy="2004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txBox="1"/>
          <p:nvPr/>
        </p:nvSpPr>
        <p:spPr>
          <a:xfrm>
            <a:off x="475487"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 </a:t>
            </a:r>
            <a:r>
              <a:rPr b="1" lang="es" sz="3300">
                <a:solidFill>
                  <a:schemeClr val="dk1"/>
                </a:solidFill>
                <a:latin typeface="DM Sans"/>
                <a:ea typeface="DM Sans"/>
                <a:cs typeface="DM Sans"/>
                <a:sym typeface="DM Sans"/>
              </a:rPr>
              <a:t>Valor singular</a:t>
            </a:r>
            <a:endParaRPr b="1" sz="3300">
              <a:solidFill>
                <a:schemeClr val="dk1"/>
              </a:solidFill>
              <a:latin typeface="DM Sans"/>
              <a:ea typeface="DM Sans"/>
              <a:cs typeface="DM Sans"/>
              <a:sym typeface="DM Sans"/>
            </a:endParaRPr>
          </a:p>
        </p:txBody>
      </p:sp>
      <p:graphicFrame>
        <p:nvGraphicFramePr>
          <p:cNvPr id="306" name="Google Shape;306;p43"/>
          <p:cNvGraphicFramePr/>
          <p:nvPr/>
        </p:nvGraphicFramePr>
        <p:xfrm>
          <a:off x="475475" y="1661800"/>
          <a:ext cx="3000000" cy="3000000"/>
        </p:xfrm>
        <a:graphic>
          <a:graphicData uri="http://schemas.openxmlformats.org/drawingml/2006/table">
            <a:tbl>
              <a:tblPr>
                <a:noFill/>
                <a:tableStyleId>{E58E3C84-8111-4DD4-9BB3-4C20BE9FE5F6}</a:tableStyleId>
              </a:tblPr>
              <a:tblGrid>
                <a:gridCol w="8193000"/>
              </a:tblGrid>
              <a:tr h="1666025">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"December 17, 2021"</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toDateString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Fri Dec 17 2021</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toLocaleString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17/12/2021 00:00:00</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toLocaleDateString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17/12/2021</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hoy</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toTimeString</a:t>
                      </a:r>
                      <a:r>
                        <a:rPr lang="es" sz="1250">
                          <a:solidFill>
                            <a:srgbClr val="D4D4D4"/>
                          </a:solidFill>
                          <a:latin typeface="Courier New"/>
                          <a:ea typeface="Courier New"/>
                          <a:cs typeface="Courier New"/>
                          <a:sym typeface="Courier New"/>
                        </a:rPr>
                        <a:t>() ) </a:t>
                      </a:r>
                      <a:r>
                        <a:rPr lang="es" sz="1250">
                          <a:solidFill>
                            <a:srgbClr val="6A9955"/>
                          </a:solidFill>
                          <a:latin typeface="Courier New"/>
                          <a:ea typeface="Courier New"/>
                          <a:cs typeface="Courier New"/>
                          <a:sym typeface="Courier New"/>
                        </a:rPr>
                        <a:t>// 00:00:00 GMT-0300 (hora estándar de Argentina)</a:t>
                      </a:r>
                      <a:endParaRPr sz="16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N°6</a:t>
            </a:r>
            <a:endParaRPr>
              <a:latin typeface="DM Sans"/>
              <a:ea typeface="DM Sans"/>
              <a:cs typeface="DM Sans"/>
              <a:sym typeface="DM Sans"/>
            </a:endParaRPr>
          </a:p>
        </p:txBody>
      </p:sp>
      <p:sp>
        <p:nvSpPr>
          <p:cNvPr id="61" name="Google Shape;61;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2" name="Google Shape;62;p17"/>
          <p:cNvSpPr txBox="1"/>
          <p:nvPr/>
        </p:nvSpPr>
        <p:spPr>
          <a:xfrm>
            <a:off x="475500" y="1515425"/>
            <a:ext cx="3834600" cy="350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Operar:</a:t>
            </a:r>
            <a:r>
              <a:rPr lang="es" sz="1050">
                <a:solidFill>
                  <a:schemeClr val="dk1"/>
                </a:solidFill>
                <a:latin typeface="DM Sans"/>
                <a:ea typeface="DM Sans"/>
                <a:cs typeface="DM Sans"/>
                <a:sym typeface="DM Sans"/>
              </a:rPr>
              <a:t> En programación, cuando hablamos de operar sobre las variables, nos referimos a utilizarlas en funciones, métodos, o a lo largo del código. Consiste en desarrollar los algoritmos a partir, y en función del valor de estas variables.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Propiedad length:</a:t>
            </a:r>
            <a:r>
              <a:rPr lang="es" sz="1050">
                <a:solidFill>
                  <a:schemeClr val="dk1"/>
                </a:solidFill>
                <a:latin typeface="DM Sans"/>
                <a:ea typeface="DM Sans"/>
                <a:cs typeface="DM Sans"/>
                <a:sym typeface="DM Sans"/>
              </a:rPr>
              <a:t> Nos permite saber el largo de una cadena String, es decir, cuántos caracteres tiene.</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replace (): </a:t>
            </a:r>
            <a:r>
              <a:rPr lang="es" sz="1050">
                <a:solidFill>
                  <a:schemeClr val="dk1"/>
                </a:solidFill>
                <a:latin typeface="DM Sans"/>
                <a:ea typeface="DM Sans"/>
                <a:cs typeface="DM Sans"/>
                <a:sym typeface="DM Sans"/>
              </a:rPr>
              <a:t>Permite reemplazar un carácter o grupo de caracteres por otros.</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trim ():</a:t>
            </a:r>
            <a:r>
              <a:rPr lang="es" sz="1050">
                <a:solidFill>
                  <a:schemeClr val="dk1"/>
                </a:solidFill>
                <a:latin typeface="DM Sans"/>
                <a:ea typeface="DM Sans"/>
                <a:cs typeface="DM Sans"/>
                <a:sym typeface="DM Sans"/>
              </a:rPr>
              <a:t> Permite quitar los espacios ubicados al principio y al final de la cadena.</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Array: </a:t>
            </a:r>
            <a:r>
              <a:rPr lang="es" sz="1050">
                <a:solidFill>
                  <a:schemeClr val="dk1"/>
                </a:solidFill>
                <a:latin typeface="DM Sans"/>
                <a:ea typeface="DM Sans"/>
                <a:cs typeface="DM Sans"/>
                <a:sym typeface="DM Sans"/>
              </a:rPr>
              <a:t>Es una variable que almacena una lista de elementos. Puede ser una lista de números, una lista de números y palabras o hasta una lista de listas.</a:t>
            </a:r>
            <a:endParaRPr sz="1250">
              <a:latin typeface="DM Sans"/>
              <a:ea typeface="DM Sans"/>
              <a:cs typeface="DM Sans"/>
              <a:sym typeface="DM Sans"/>
            </a:endParaRPr>
          </a:p>
        </p:txBody>
      </p:sp>
      <p:sp>
        <p:nvSpPr>
          <p:cNvPr id="63" name="Google Shape;63;p17"/>
          <p:cNvSpPr txBox="1"/>
          <p:nvPr/>
        </p:nvSpPr>
        <p:spPr>
          <a:xfrm>
            <a:off x="4510700" y="1515425"/>
            <a:ext cx="3834600" cy="40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slice: </a:t>
            </a:r>
            <a:r>
              <a:rPr lang="es" sz="1050">
                <a:solidFill>
                  <a:schemeClr val="dk1"/>
                </a:solidFill>
                <a:latin typeface="DM Sans"/>
                <a:ea typeface="DM Sans"/>
                <a:cs typeface="DM Sans"/>
                <a:sym typeface="DM Sans"/>
              </a:rPr>
              <a:t>Devuelve una copia de una parte del array dentro de un nuevo array, empezando por inicio hasta fin (fin no incluido). El array original no se modificará.</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toString: </a:t>
            </a:r>
            <a:r>
              <a:rPr lang="es" sz="1050">
                <a:solidFill>
                  <a:schemeClr val="dk1"/>
                </a:solidFill>
                <a:latin typeface="DM Sans"/>
                <a:ea typeface="DM Sans"/>
                <a:cs typeface="DM Sans"/>
                <a:sym typeface="DM Sans"/>
              </a:rPr>
              <a:t>Convierte un Array a un String, compuesto por cada uno de los elementos del Array separados por comas.</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push: </a:t>
            </a:r>
            <a:r>
              <a:rPr lang="es" sz="1050">
                <a:solidFill>
                  <a:schemeClr val="dk1"/>
                </a:solidFill>
                <a:latin typeface="DM Sans"/>
                <a:ea typeface="DM Sans"/>
                <a:cs typeface="DM Sans"/>
                <a:sym typeface="DM Sans"/>
              </a:rPr>
              <a:t>Se utiliza para sumar un elemento a un Array ya existente.</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join: </a:t>
            </a:r>
            <a:r>
              <a:rPr lang="es" sz="1050">
                <a:solidFill>
                  <a:schemeClr val="dk1"/>
                </a:solidFill>
                <a:latin typeface="DM Sans"/>
                <a:ea typeface="DM Sans"/>
                <a:cs typeface="DM Sans"/>
                <a:sym typeface="DM Sans"/>
              </a:rPr>
              <a:t>Permite juntar todos los elementos de un Array en una cadena String.</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0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050">
                <a:solidFill>
                  <a:schemeClr val="dk1"/>
                </a:solidFill>
                <a:highlight>
                  <a:srgbClr val="EAFF6A"/>
                </a:highlight>
                <a:latin typeface="DM Sans"/>
                <a:ea typeface="DM Sans"/>
                <a:cs typeface="DM Sans"/>
                <a:sym typeface="DM Sans"/>
              </a:rPr>
              <a:t>Método concat:</a:t>
            </a:r>
            <a:r>
              <a:rPr lang="es" sz="1050">
                <a:solidFill>
                  <a:schemeClr val="dk1"/>
                </a:solidFill>
                <a:latin typeface="DM Sans"/>
                <a:ea typeface="DM Sans"/>
                <a:cs typeface="DM Sans"/>
                <a:sym typeface="DM Sans"/>
              </a:rPr>
              <a:t> Combinar dos arrays en un único array resultante.</a:t>
            </a:r>
            <a:endParaRPr sz="10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nvSpPr>
        <p:spPr>
          <a:xfrm>
            <a:off x="475500" y="468275"/>
            <a:ext cx="80409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Presentación del valor singular</a:t>
            </a:r>
            <a:endParaRPr b="1" sz="3300">
              <a:solidFill>
                <a:schemeClr val="dk1"/>
              </a:solidFill>
              <a:latin typeface="DM Sans"/>
              <a:ea typeface="DM Sans"/>
              <a:cs typeface="DM Sans"/>
              <a:sym typeface="DM Sans"/>
            </a:endParaRPr>
          </a:p>
        </p:txBody>
      </p:sp>
      <p:sp>
        <p:nvSpPr>
          <p:cNvPr id="317" name="Google Shape;317;p45"/>
          <p:cNvSpPr txBox="1"/>
          <p:nvPr/>
        </p:nvSpPr>
        <p:spPr>
          <a:xfrm>
            <a:off x="627588"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clase también tiene </a:t>
            </a:r>
            <a:r>
              <a:rPr b="1" lang="es" sz="1350">
                <a:solidFill>
                  <a:schemeClr val="dk1"/>
                </a:solidFill>
                <a:latin typeface="DM Sans"/>
                <a:ea typeface="DM Sans"/>
                <a:cs typeface="DM Sans"/>
                <a:sym typeface="DM Sans"/>
              </a:rPr>
              <a:t>distintos métodos</a:t>
            </a:r>
            <a:r>
              <a:rPr lang="es" sz="1350">
                <a:solidFill>
                  <a:schemeClr val="dk1"/>
                </a:solidFill>
                <a:latin typeface="DM Sans"/>
                <a:ea typeface="DM Sans"/>
                <a:cs typeface="DM Sans"/>
                <a:sym typeface="DM Sans"/>
              </a:rPr>
              <a:t> que presentan la fecha </a:t>
            </a:r>
            <a:r>
              <a:rPr lang="es" sz="1350">
                <a:solidFill>
                  <a:schemeClr val="dk1"/>
                </a:solidFill>
                <a:highlight>
                  <a:schemeClr val="accent4"/>
                </a:highlight>
                <a:latin typeface="DM Sans"/>
                <a:ea typeface="DM Sans"/>
                <a:cs typeface="DM Sans"/>
                <a:sym typeface="DM Sans"/>
              </a:rPr>
              <a:t>con distintos formatos posibles de tipo string. </a:t>
            </a:r>
            <a:endParaRPr sz="1350">
              <a:solidFill>
                <a:schemeClr val="dk1"/>
              </a:solidFill>
              <a:highlight>
                <a:schemeClr val="accent4"/>
              </a:highlight>
              <a:latin typeface="DM Sans"/>
              <a:ea typeface="DM Sans"/>
              <a:cs typeface="DM Sans"/>
              <a:sym typeface="DM Sans"/>
            </a:endParaRPr>
          </a:p>
        </p:txBody>
      </p:sp>
      <p:sp>
        <p:nvSpPr>
          <p:cNvPr id="318" name="Google Shape;318;p45"/>
          <p:cNvSpPr txBox="1"/>
          <p:nvPr/>
        </p:nvSpPr>
        <p:spPr>
          <a:xfrm>
            <a:off x="4681813"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Según la utilidad que queramos presentar, podemos optar por alguna de las siguientes opciones, aunque hay más disponibles que pueden investigar en la documentación (</a:t>
            </a:r>
            <a:r>
              <a:rPr lang="es" sz="1350" u="sng">
                <a:solidFill>
                  <a:schemeClr val="hlink"/>
                </a:solidFill>
                <a:latin typeface="DM Sans"/>
                <a:ea typeface="DM Sans"/>
                <a:cs typeface="DM Sans"/>
                <a:sym typeface="DM Sans"/>
                <a:hlinkClick r:id="rId3"/>
              </a:rPr>
              <a:t>Date - JavaScript | MDN</a:t>
            </a:r>
            <a:r>
              <a:rPr lang="es" sz="1350">
                <a:solidFill>
                  <a:schemeClr val="dk1"/>
                </a:solidFill>
                <a:latin typeface="DM Sans"/>
                <a:ea typeface="DM Sans"/>
                <a:cs typeface="DM Sans"/>
                <a:sym typeface="DM Sans"/>
              </a:rPr>
              <a:t>)</a:t>
            </a:r>
            <a:endParaRPr sz="1350" u="sng">
              <a:solidFill>
                <a:schemeClr val="hlink"/>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nvSpPr>
        <p:spPr>
          <a:xfrm>
            <a:off x="475500" y="693125"/>
            <a:ext cx="81930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300">
                <a:solidFill>
                  <a:schemeClr val="dk1"/>
                </a:solidFill>
                <a:latin typeface="DM Sans"/>
                <a:ea typeface="DM Sans"/>
                <a:cs typeface="DM Sans"/>
                <a:sym typeface="DM Sans"/>
              </a:rPr>
              <a:t>Ejemplo de Presentación</a:t>
            </a:r>
            <a:endParaRPr b="1" sz="3300">
              <a:solidFill>
                <a:schemeClr val="dk1"/>
              </a:solidFill>
              <a:latin typeface="DM Sans"/>
              <a:ea typeface="DM Sans"/>
              <a:cs typeface="DM Sans"/>
              <a:sym typeface="DM Sans"/>
            </a:endParaRPr>
          </a:p>
        </p:txBody>
      </p:sp>
      <p:graphicFrame>
        <p:nvGraphicFramePr>
          <p:cNvPr id="324" name="Google Shape;324;p46"/>
          <p:cNvGraphicFramePr/>
          <p:nvPr/>
        </p:nvGraphicFramePr>
        <p:xfrm>
          <a:off x="475488" y="1721038"/>
          <a:ext cx="3000000" cy="3000000"/>
        </p:xfrm>
        <a:graphic>
          <a:graphicData uri="http://schemas.openxmlformats.org/drawingml/2006/table">
            <a:tbl>
              <a:tblPr>
                <a:noFill/>
                <a:tableStyleId>{E58E3C84-8111-4DD4-9BB3-4C20BE9FE5F6}</a:tableStyleId>
              </a:tblPr>
              <a:tblGrid>
                <a:gridCol w="8193000"/>
              </a:tblGrid>
              <a:tr h="1701400">
                <a:tc>
                  <a:txBody>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 =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a:t>
                      </a:r>
                      <a:r>
                        <a:rPr lang="es" sz="1550">
                          <a:solidFill>
                            <a:srgbClr val="CE9178"/>
                          </a:solidFill>
                          <a:latin typeface="Courier New"/>
                          <a:ea typeface="Courier New"/>
                          <a:cs typeface="Courier New"/>
                          <a:sym typeface="Courier New"/>
                        </a:rPr>
                        <a:t>"December 17, 2021"</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getFullYear</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2021</a:t>
                      </a:r>
                      <a:endParaRPr sz="15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getMonth</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11  (diciembre)</a:t>
                      </a:r>
                      <a:endParaRPr sz="15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hoy</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getDay</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5  (viernes)</a:t>
                      </a:r>
                      <a:endParaRPr sz="18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Diferencias entre fechas</a:t>
            </a:r>
            <a:endParaRPr b="1" sz="4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nvSpPr>
        <p:spPr>
          <a:xfrm>
            <a:off x="475500" y="468275"/>
            <a:ext cx="80409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Algunos puntos importantes…</a:t>
            </a:r>
            <a:endParaRPr b="1" sz="3300">
              <a:solidFill>
                <a:schemeClr val="dk1"/>
              </a:solidFill>
              <a:latin typeface="DM Sans"/>
              <a:ea typeface="DM Sans"/>
              <a:cs typeface="DM Sans"/>
              <a:sym typeface="DM Sans"/>
            </a:endParaRPr>
          </a:p>
        </p:txBody>
      </p:sp>
      <p:sp>
        <p:nvSpPr>
          <p:cNvPr id="335" name="Google Shape;335;p48"/>
          <p:cNvSpPr txBox="1"/>
          <p:nvPr/>
        </p:nvSpPr>
        <p:spPr>
          <a:xfrm>
            <a:off x="627588"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resultados de las </a:t>
            </a:r>
            <a:r>
              <a:rPr b="1" lang="es" sz="1350">
                <a:solidFill>
                  <a:schemeClr val="dk1"/>
                </a:solidFill>
                <a:latin typeface="DM Sans"/>
                <a:ea typeface="DM Sans"/>
                <a:cs typeface="DM Sans"/>
                <a:sym typeface="DM Sans"/>
              </a:rPr>
              <a:t>diferencias entre fechas</a:t>
            </a:r>
            <a:r>
              <a:rPr lang="es" sz="1350">
                <a:solidFill>
                  <a:schemeClr val="dk1"/>
                </a:solidFill>
                <a:latin typeface="DM Sans"/>
                <a:ea typeface="DM Sans"/>
                <a:cs typeface="DM Sans"/>
                <a:sym typeface="DM Sans"/>
              </a:rPr>
              <a:t> se generan en </a:t>
            </a:r>
            <a:r>
              <a:rPr lang="es" sz="1350">
                <a:solidFill>
                  <a:schemeClr val="dk1"/>
                </a:solidFill>
                <a:highlight>
                  <a:schemeClr val="accent6"/>
                </a:highlight>
                <a:latin typeface="DM Sans"/>
                <a:ea typeface="DM Sans"/>
                <a:cs typeface="DM Sans"/>
                <a:sym typeface="DM Sans"/>
              </a:rPr>
              <a:t>milisegundos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quisiera calcular la diferencia de días entre dos fechas habría que generar cálculos adicionales sobre esta diferencia en milisegundos. </a:t>
            </a:r>
            <a:endParaRPr sz="1350">
              <a:solidFill>
                <a:schemeClr val="dk1"/>
              </a:solidFill>
              <a:latin typeface="DM Sans"/>
              <a:ea typeface="DM Sans"/>
              <a:cs typeface="DM Sans"/>
              <a:sym typeface="DM Sans"/>
            </a:endParaRPr>
          </a:p>
        </p:txBody>
      </p:sp>
      <p:sp>
        <p:nvSpPr>
          <p:cNvPr id="336" name="Google Shape;336;p48"/>
          <p:cNvSpPr txBox="1"/>
          <p:nvPr/>
        </p:nvSpPr>
        <p:spPr>
          <a:xfrm>
            <a:off x="4681813"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Por suerte, </a:t>
            </a:r>
            <a:r>
              <a:rPr lang="es" sz="1350">
                <a:solidFill>
                  <a:schemeClr val="dk1"/>
                </a:solidFill>
                <a:highlight>
                  <a:schemeClr val="accent6"/>
                </a:highlight>
                <a:latin typeface="DM Sans"/>
                <a:ea typeface="DM Sans"/>
                <a:cs typeface="DM Sans"/>
                <a:sym typeface="DM Sans"/>
              </a:rPr>
              <a:t>existen librerías que solucionan estos problemas</a:t>
            </a:r>
            <a:r>
              <a:rPr lang="es" sz="1350">
                <a:solidFill>
                  <a:schemeClr val="dk1"/>
                </a:solidFill>
                <a:latin typeface="DM Sans"/>
                <a:ea typeface="DM Sans"/>
                <a:cs typeface="DM Sans"/>
                <a:sym typeface="DM Sans"/>
              </a:rPr>
              <a:t> de forma eficiente y rápida, pero las trabajaremos en clases posteriores.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nvSpPr>
        <p:spPr>
          <a:xfrm>
            <a:off x="475500"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Ejemplos de diferencias entre fechas</a:t>
            </a:r>
            <a:endParaRPr b="1" sz="3300">
              <a:solidFill>
                <a:schemeClr val="dk1"/>
              </a:solidFill>
              <a:latin typeface="DM Sans"/>
              <a:ea typeface="DM Sans"/>
              <a:cs typeface="DM Sans"/>
              <a:sym typeface="DM Sans"/>
            </a:endParaRPr>
          </a:p>
        </p:txBody>
      </p:sp>
      <p:graphicFrame>
        <p:nvGraphicFramePr>
          <p:cNvPr id="342" name="Google Shape;342;p49"/>
          <p:cNvGraphicFramePr/>
          <p:nvPr/>
        </p:nvGraphicFramePr>
        <p:xfrm>
          <a:off x="1435963" y="1899438"/>
          <a:ext cx="3000000" cy="3000000"/>
        </p:xfrm>
        <a:graphic>
          <a:graphicData uri="http://schemas.openxmlformats.org/drawingml/2006/table">
            <a:tbl>
              <a:tblPr>
                <a:noFill/>
                <a:tableStyleId>{E58E3C84-8111-4DD4-9BB3-4C20BE9FE5F6}</a:tableStyleId>
              </a:tblPr>
              <a:tblGrid>
                <a:gridCol w="6272075"/>
              </a:tblGrid>
              <a:tr h="842475">
                <a:tc>
                  <a:txBody>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"December 25, 2021"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"December 17, 2021"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691200000</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milisegundosPorDia</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86400000</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navidad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hoy</a:t>
                      </a:r>
                      <a:r>
                        <a:rPr lang="es" sz="1350">
                          <a:solidFill>
                            <a:srgbClr val="D4D4D4"/>
                          </a:solidFill>
                          <a:latin typeface="Courier New"/>
                          <a:ea typeface="Courier New"/>
                          <a:cs typeface="Courier New"/>
                          <a:sym typeface="Courier New"/>
                        </a:rPr>
                        <a:t> ) / </a:t>
                      </a:r>
                      <a:r>
                        <a:rPr lang="es" sz="1350">
                          <a:solidFill>
                            <a:srgbClr val="4FC1FF"/>
                          </a:solidFill>
                          <a:latin typeface="Courier New"/>
                          <a:ea typeface="Courier New"/>
                          <a:cs typeface="Courier New"/>
                          <a:sym typeface="Courier New"/>
                        </a:rPr>
                        <a:t>milisegundosPorDia</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8</a:t>
                      </a:r>
                      <a:endParaRPr sz="15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nvSpPr>
        <p:spPr>
          <a:xfrm>
            <a:off x="475512" y="468275"/>
            <a:ext cx="81930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300">
                <a:solidFill>
                  <a:schemeClr val="dk1"/>
                </a:solidFill>
                <a:latin typeface="DM Sans"/>
                <a:ea typeface="DM Sans"/>
                <a:cs typeface="DM Sans"/>
                <a:sym typeface="DM Sans"/>
              </a:rPr>
              <a:t>Ejemplos de diferencias entre fechas</a:t>
            </a:r>
            <a:endParaRPr b="1" sz="3300">
              <a:solidFill>
                <a:schemeClr val="dk1"/>
              </a:solidFill>
              <a:latin typeface="DM Sans"/>
              <a:ea typeface="DM Sans"/>
              <a:cs typeface="DM Sans"/>
              <a:sym typeface="DM Sans"/>
            </a:endParaRPr>
          </a:p>
        </p:txBody>
      </p:sp>
      <p:graphicFrame>
        <p:nvGraphicFramePr>
          <p:cNvPr id="348" name="Google Shape;348;p50"/>
          <p:cNvGraphicFramePr/>
          <p:nvPr/>
        </p:nvGraphicFramePr>
        <p:xfrm>
          <a:off x="1435950" y="1632888"/>
          <a:ext cx="3000000" cy="3000000"/>
        </p:xfrm>
        <a:graphic>
          <a:graphicData uri="http://schemas.openxmlformats.org/drawingml/2006/table">
            <a:tbl>
              <a:tblPr>
                <a:noFill/>
                <a:tableStyleId>{E58E3C84-8111-4DD4-9BB3-4C20BE9FE5F6}</a:tableStyleId>
              </a:tblPr>
              <a:tblGrid>
                <a:gridCol w="6272075"/>
              </a:tblGrid>
              <a:tr h="842475">
                <a:tc>
                  <a:txBody>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inicio</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for</a:t>
                      </a:r>
                      <a:r>
                        <a:rPr lang="es" sz="1250">
                          <a:solidFill>
                            <a:srgbClr val="D4D4D4"/>
                          </a:solidFill>
                          <a:latin typeface="Courier New"/>
                          <a:ea typeface="Courier New"/>
                          <a:cs typeface="Courier New"/>
                          <a:sym typeface="Courier New"/>
                        </a:rPr>
                        <a:t> (</a:t>
                      </a: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&lt; </a:t>
                      </a:r>
                      <a:r>
                        <a:rPr lang="es" sz="1250">
                          <a:solidFill>
                            <a:srgbClr val="B5CEA8"/>
                          </a:solidFill>
                          <a:latin typeface="Courier New"/>
                          <a:ea typeface="Courier New"/>
                          <a:cs typeface="Courier New"/>
                          <a:sym typeface="Courier New"/>
                        </a:rPr>
                        <a:t>1000</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i</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"haciendo tiempo"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final</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new</a:t>
                      </a:r>
                      <a:r>
                        <a:rPr lang="es" sz="1250">
                          <a:solidFill>
                            <a:srgbClr val="D4D4D4"/>
                          </a:solidFill>
                          <a:latin typeface="Courier New"/>
                          <a:ea typeface="Courier New"/>
                          <a:cs typeface="Courier New"/>
                          <a:sym typeface="Courier New"/>
                        </a:rPr>
                        <a:t> </a:t>
                      </a:r>
                      <a:r>
                        <a:rPr lang="es" sz="1250">
                          <a:solidFill>
                            <a:srgbClr val="4EC9B0"/>
                          </a:solidFill>
                          <a:latin typeface="Courier New"/>
                          <a:ea typeface="Courier New"/>
                          <a:cs typeface="Courier New"/>
                          <a:sym typeface="Courier New"/>
                        </a:rPr>
                        <a:t>Date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proceso tardó: "</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final</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inicio</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 milisegundos"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El proceso tardó: 396 milisegundos</a:t>
                      </a:r>
                      <a:endParaRPr sz="1450">
                        <a:solidFill>
                          <a:srgbClr val="569CD6"/>
                        </a:solidFill>
                        <a:latin typeface="Courier New"/>
                        <a:ea typeface="Courier New"/>
                        <a:cs typeface="Courier New"/>
                        <a:sym typeface="Courier New"/>
                      </a:endParaRPr>
                    </a:p>
                  </a:txBody>
                  <a:tcPr marT="91425" marB="91425" marR="91425" marL="91425">
                    <a:solidFill>
                      <a:srgbClr val="00000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1"/>
          <p:cNvSpPr txBox="1"/>
          <p:nvPr/>
        </p:nvSpPr>
        <p:spPr>
          <a:xfrm>
            <a:off x="1461300" y="7214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¡Vamos a practicar lo visto!</a:t>
            </a:r>
            <a:endParaRPr b="1" sz="3500">
              <a:solidFill>
                <a:schemeClr val="lt1"/>
              </a:solidFill>
              <a:latin typeface="DM Sans"/>
              <a:ea typeface="DM Sans"/>
              <a:cs typeface="DM Sans"/>
              <a:sym typeface="DM Sans"/>
            </a:endParaRPr>
          </a:p>
        </p:txBody>
      </p:sp>
      <p:pic>
        <p:nvPicPr>
          <p:cNvPr id="354" name="Google Shape;354;p51"/>
          <p:cNvPicPr preferRelativeResize="0"/>
          <p:nvPr/>
        </p:nvPicPr>
        <p:blipFill>
          <a:blip r:embed="rId3">
            <a:alphaModFix/>
          </a:blip>
          <a:stretch>
            <a:fillRect/>
          </a:stretch>
        </p:blipFill>
        <p:spPr>
          <a:xfrm>
            <a:off x="1496425" y="1378350"/>
            <a:ext cx="6151149" cy="3075574"/>
          </a:xfrm>
          <a:prstGeom prst="rect">
            <a:avLst/>
          </a:prstGeom>
          <a:noFill/>
          <a:ln>
            <a:noFill/>
          </a:ln>
        </p:spPr>
      </p:pic>
      <p:grpSp>
        <p:nvGrpSpPr>
          <p:cNvPr id="355" name="Google Shape;355;p51"/>
          <p:cNvGrpSpPr/>
          <p:nvPr/>
        </p:nvGrpSpPr>
        <p:grpSpPr>
          <a:xfrm>
            <a:off x="8081693" y="468285"/>
            <a:ext cx="588977" cy="588977"/>
            <a:chOff x="473351" y="619523"/>
            <a:chExt cx="738900" cy="738900"/>
          </a:xfrm>
        </p:grpSpPr>
        <p:sp>
          <p:nvSpPr>
            <p:cNvPr id="356" name="Google Shape;356;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5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52"/>
          <p:cNvGrpSpPr/>
          <p:nvPr/>
        </p:nvGrpSpPr>
        <p:grpSpPr>
          <a:xfrm>
            <a:off x="4202551" y="905623"/>
            <a:ext cx="738900" cy="738900"/>
            <a:chOff x="7208351" y="2467173"/>
            <a:chExt cx="738900" cy="738900"/>
          </a:xfrm>
        </p:grpSpPr>
        <p:sp>
          <p:nvSpPr>
            <p:cNvPr id="363" name="Google Shape;363;p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5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5" name="Google Shape;365;p52"/>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Segunda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366" name="Google Shape;366;p52"/>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consigna de la segunda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4 y 8</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p:nvPr/>
        </p:nvSpPr>
        <p:spPr>
          <a:xfrm>
            <a:off x="1050450" y="686538"/>
            <a:ext cx="1875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txBox="1"/>
          <p:nvPr/>
        </p:nvSpPr>
        <p:spPr>
          <a:xfrm>
            <a:off x="1011450" y="468275"/>
            <a:ext cx="2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2</a:t>
            </a:r>
            <a:endParaRPr>
              <a:latin typeface="DM Sans"/>
              <a:ea typeface="DM Sans"/>
              <a:cs typeface="DM Sans"/>
              <a:sym typeface="DM Sans"/>
            </a:endParaRPr>
          </a:p>
        </p:txBody>
      </p:sp>
      <p:sp>
        <p:nvSpPr>
          <p:cNvPr id="373" name="Google Shape;373;p53"/>
          <p:cNvSpPr txBox="1"/>
          <p:nvPr/>
        </p:nvSpPr>
        <p:spPr>
          <a:xfrm>
            <a:off x="516875" y="100218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74" name="Google Shape;374;p53"/>
          <p:cNvSpPr txBox="1"/>
          <p:nvPr/>
        </p:nvSpPr>
        <p:spPr>
          <a:xfrm>
            <a:off x="523538" y="2042725"/>
            <a:ext cx="4778400" cy="20727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Estructura HTML del proyecto.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Variables de JS necesarias.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Funciones esenciales del proceso a simular.</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Objetos de JS </a:t>
            </a:r>
            <a:endParaRPr b="1"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Arrays</a:t>
            </a:r>
            <a:endParaRPr sz="1350">
              <a:solidFill>
                <a:schemeClr val="accent6"/>
              </a:solidFill>
              <a:latin typeface="DM Sans"/>
              <a:ea typeface="DM Sans"/>
              <a:cs typeface="DM Sans"/>
              <a:sym typeface="DM Sans"/>
            </a:endParaRPr>
          </a:p>
          <a:p>
            <a:pPr indent="-314325" lvl="0" marL="457200" rtl="0" algn="l">
              <a:lnSpc>
                <a:spcPct val="100000"/>
              </a:lnSpc>
              <a:spcBef>
                <a:spcPts val="1000"/>
              </a:spcBef>
              <a:spcAft>
                <a:spcPts val="1000"/>
              </a:spcAft>
              <a:buClr>
                <a:schemeClr val="accent4"/>
              </a:buClr>
              <a:buSzPts val="1350"/>
              <a:buFont typeface="Helvetica Neue"/>
              <a:buChar char="✓"/>
            </a:pPr>
            <a:r>
              <a:rPr b="1" lang="es" sz="1350">
                <a:solidFill>
                  <a:schemeClr val="dk1"/>
                </a:solidFill>
                <a:latin typeface="DM Sans"/>
                <a:ea typeface="DM Sans"/>
                <a:cs typeface="DM Sans"/>
                <a:sym typeface="DM Sans"/>
              </a:rPr>
              <a:t>Métodos de búsqueda y filtrado sobre el Array</a:t>
            </a:r>
            <a:r>
              <a:rPr lang="es" sz="1350">
                <a:solidFill>
                  <a:schemeClr val="dk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grpSp>
        <p:nvGrpSpPr>
          <p:cNvPr id="375" name="Google Shape;375;p53"/>
          <p:cNvGrpSpPr/>
          <p:nvPr/>
        </p:nvGrpSpPr>
        <p:grpSpPr>
          <a:xfrm>
            <a:off x="529950" y="468264"/>
            <a:ext cx="431074" cy="431074"/>
            <a:chOff x="7208351" y="2467173"/>
            <a:chExt cx="738900" cy="738900"/>
          </a:xfrm>
        </p:grpSpPr>
        <p:sp>
          <p:nvSpPr>
            <p:cNvPr id="376" name="Google Shape;376;p5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78" name="Google Shape;378;p53"/>
          <p:cNvPicPr preferRelativeResize="0"/>
          <p:nvPr/>
        </p:nvPicPr>
        <p:blipFill>
          <a:blip r:embed="rId4">
            <a:alphaModFix/>
          </a:blip>
          <a:stretch>
            <a:fillRect/>
          </a:stretch>
        </p:blipFill>
        <p:spPr>
          <a:xfrm>
            <a:off x="5401338" y="2042725"/>
            <a:ext cx="3219126" cy="21460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1665538" y="1721688"/>
            <a:ext cx="196975" cy="196975"/>
          </a:xfrm>
          <a:prstGeom prst="rect">
            <a:avLst/>
          </a:prstGeom>
          <a:noFill/>
          <a:ln>
            <a:noFill/>
          </a:ln>
        </p:spPr>
      </p:pic>
      <p:sp>
        <p:nvSpPr>
          <p:cNvPr id="70" name="Google Shape;70;p18"/>
          <p:cNvSpPr txBox="1"/>
          <p:nvPr/>
        </p:nvSpPr>
        <p:spPr>
          <a:xfrm>
            <a:off x="2183061" y="16162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y utilizar las funciones del objeto Math.</a:t>
            </a:r>
            <a:endParaRPr sz="1350">
              <a:solidFill>
                <a:schemeClr val="lt1"/>
              </a:solidFill>
              <a:latin typeface="DM Sans"/>
              <a:ea typeface="DM Sans"/>
              <a:cs typeface="DM Sans"/>
              <a:sym typeface="DM Sans"/>
            </a:endParaRPr>
          </a:p>
        </p:txBody>
      </p:sp>
      <p:pic>
        <p:nvPicPr>
          <p:cNvPr id="71" name="Google Shape;71;p18"/>
          <p:cNvPicPr preferRelativeResize="0"/>
          <p:nvPr/>
        </p:nvPicPr>
        <p:blipFill>
          <a:blip r:embed="rId3">
            <a:alphaModFix/>
          </a:blip>
          <a:stretch>
            <a:fillRect/>
          </a:stretch>
        </p:blipFill>
        <p:spPr>
          <a:xfrm>
            <a:off x="1664638" y="2464413"/>
            <a:ext cx="196975" cy="196975"/>
          </a:xfrm>
          <a:prstGeom prst="rect">
            <a:avLst/>
          </a:prstGeom>
          <a:noFill/>
          <a:ln>
            <a:noFill/>
          </a:ln>
        </p:spPr>
      </p:pic>
      <p:sp>
        <p:nvSpPr>
          <p:cNvPr id="72" name="Google Shape;72;p18"/>
          <p:cNvSpPr txBox="1"/>
          <p:nvPr/>
        </p:nvSpPr>
        <p:spPr>
          <a:xfrm>
            <a:off x="2183050" y="23540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Aprender a manejar fechas con Date.</a:t>
            </a:r>
            <a:endParaRPr sz="1350">
              <a:solidFill>
                <a:schemeClr val="lt1"/>
              </a:solidFill>
              <a:latin typeface="DM Sans"/>
              <a:ea typeface="DM Sans"/>
              <a:cs typeface="DM Sans"/>
              <a:sym typeface="DM Sans"/>
            </a:endParaRPr>
          </a:p>
        </p:txBody>
      </p:sp>
      <p:cxnSp>
        <p:nvCxnSpPr>
          <p:cNvPr id="73" name="Google Shape;73;p18"/>
          <p:cNvCxnSpPr>
            <a:stCxn id="69" idx="2"/>
            <a:endCxn id="71" idx="0"/>
          </p:cNvCxnSpPr>
          <p:nvPr/>
        </p:nvCxnSpPr>
        <p:spPr>
          <a:xfrm rot="5400000">
            <a:off x="1490725" y="2191062"/>
            <a:ext cx="545700" cy="900"/>
          </a:xfrm>
          <a:prstGeom prst="bentConnector3">
            <a:avLst>
              <a:gd fmla="val 5000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5"/>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89" name="Google Shape;389;p55"/>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90" name="Google Shape;390;p55"/>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2: Objetos y Arrays!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91" name="Google Shape;391;p55"/>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92" name="Google Shape;392;p55"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03" name="Google Shape;403;p57"/>
          <p:cNvSpPr txBox="1"/>
          <p:nvPr/>
        </p:nvSpPr>
        <p:spPr>
          <a:xfrm>
            <a:off x="2109143" y="2185288"/>
            <a:ext cx="4925700" cy="127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Objeto Math: Propiedades y métodos.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Clase Date: Constructor, Valor, Presentación y Diferencias entre fechas.</a:t>
            </a:r>
            <a:endParaRPr sz="1350">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9"/>
          <p:cNvSpPr txBox="1"/>
          <p:nvPr/>
        </p:nvSpPr>
        <p:spPr>
          <a:xfrm>
            <a:off x="884625" y="468275"/>
            <a:ext cx="318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r>
              <a:rPr lang="es" sz="1600">
                <a:solidFill>
                  <a:schemeClr val="dk1"/>
                </a:solidFill>
                <a:latin typeface="DM Sans"/>
                <a:ea typeface="DM Sans"/>
                <a:cs typeface="DM Sans"/>
                <a:sym typeface="DM Sans"/>
              </a:rPr>
              <a:t> CLASE 7</a:t>
            </a:r>
            <a:endParaRPr>
              <a:latin typeface="DM Sans"/>
              <a:ea typeface="DM Sans"/>
              <a:cs typeface="DM Sans"/>
              <a:sym typeface="DM Sans"/>
            </a:endParaRPr>
          </a:p>
        </p:txBody>
      </p:sp>
      <p:pic>
        <p:nvPicPr>
          <p:cNvPr id="80" name="Google Shape;80;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1" name="Google Shape;81;p19"/>
          <p:cNvSpPr/>
          <p:nvPr/>
        </p:nvSpPr>
        <p:spPr>
          <a:xfrm>
            <a:off x="1463800" y="1533655"/>
            <a:ext cx="1669500" cy="6183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Funciones de orden superior</a:t>
            </a:r>
            <a:endParaRPr sz="1200">
              <a:solidFill>
                <a:srgbClr val="FFFFFF"/>
              </a:solidFill>
              <a:latin typeface="DM Sans"/>
              <a:ea typeface="DM Sans"/>
              <a:cs typeface="DM Sans"/>
              <a:sym typeface="DM Sans"/>
            </a:endParaRPr>
          </a:p>
        </p:txBody>
      </p:sp>
      <p:sp>
        <p:nvSpPr>
          <p:cNvPr id="82" name="Google Shape;82;p19"/>
          <p:cNvSpPr/>
          <p:nvPr/>
        </p:nvSpPr>
        <p:spPr>
          <a:xfrm>
            <a:off x="4257389" y="1685618"/>
            <a:ext cx="16695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Recibir funciones por parámetro</a:t>
            </a:r>
            <a:endParaRPr sz="1200">
              <a:solidFill>
                <a:srgbClr val="222222"/>
              </a:solidFill>
              <a:latin typeface="DM Sans"/>
              <a:ea typeface="DM Sans"/>
              <a:cs typeface="DM Sans"/>
              <a:sym typeface="DM Sans"/>
            </a:endParaRPr>
          </a:p>
        </p:txBody>
      </p:sp>
      <p:sp>
        <p:nvSpPr>
          <p:cNvPr id="83" name="Google Shape;83;p19"/>
          <p:cNvSpPr/>
          <p:nvPr/>
        </p:nvSpPr>
        <p:spPr>
          <a:xfrm>
            <a:off x="4257274" y="1015600"/>
            <a:ext cx="1669500" cy="5529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Retornar funciones</a:t>
            </a:r>
            <a:endParaRPr sz="1200">
              <a:solidFill>
                <a:srgbClr val="222222"/>
              </a:solidFill>
              <a:latin typeface="DM Sans"/>
              <a:ea typeface="DM Sans"/>
              <a:cs typeface="DM Sans"/>
              <a:sym typeface="DM Sans"/>
            </a:endParaRPr>
          </a:p>
        </p:txBody>
      </p:sp>
      <p:cxnSp>
        <p:nvCxnSpPr>
          <p:cNvPr id="84" name="Google Shape;84;p19"/>
          <p:cNvCxnSpPr>
            <a:endCxn id="83" idx="1"/>
          </p:cNvCxnSpPr>
          <p:nvPr/>
        </p:nvCxnSpPr>
        <p:spPr>
          <a:xfrm flipH="1" rot="10800000">
            <a:off x="3293674" y="1292050"/>
            <a:ext cx="963600" cy="6633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85" name="Google Shape;85;p19"/>
          <p:cNvCxnSpPr>
            <a:endCxn id="82" idx="1"/>
          </p:cNvCxnSpPr>
          <p:nvPr/>
        </p:nvCxnSpPr>
        <p:spPr>
          <a:xfrm>
            <a:off x="3133289" y="1961468"/>
            <a:ext cx="11241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86" name="Google Shape;86;p19"/>
          <p:cNvSpPr/>
          <p:nvPr/>
        </p:nvSpPr>
        <p:spPr>
          <a:xfrm>
            <a:off x="4257274" y="2528512"/>
            <a:ext cx="1669500" cy="618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Métodos de búsqueda y transformación</a:t>
            </a:r>
            <a:endParaRPr sz="1200">
              <a:solidFill>
                <a:srgbClr val="222222"/>
              </a:solidFill>
              <a:latin typeface="DM Sans"/>
              <a:ea typeface="DM Sans"/>
              <a:cs typeface="DM Sans"/>
              <a:sym typeface="DM Sans"/>
            </a:endParaRPr>
          </a:p>
        </p:txBody>
      </p:sp>
      <p:sp>
        <p:nvSpPr>
          <p:cNvPr id="87" name="Google Shape;87;p19"/>
          <p:cNvSpPr/>
          <p:nvPr/>
        </p:nvSpPr>
        <p:spPr>
          <a:xfrm>
            <a:off x="6833757" y="3847203"/>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reduce</a:t>
            </a:r>
            <a:endParaRPr sz="1200">
              <a:solidFill>
                <a:srgbClr val="222222"/>
              </a:solidFill>
              <a:latin typeface="DM Sans"/>
              <a:ea typeface="DM Sans"/>
              <a:cs typeface="DM Sans"/>
              <a:sym typeface="DM Sans"/>
            </a:endParaRPr>
          </a:p>
        </p:txBody>
      </p:sp>
      <p:cxnSp>
        <p:nvCxnSpPr>
          <p:cNvPr id="88" name="Google Shape;88;p19"/>
          <p:cNvCxnSpPr>
            <a:endCxn id="89" idx="1"/>
          </p:cNvCxnSpPr>
          <p:nvPr/>
        </p:nvCxnSpPr>
        <p:spPr>
          <a:xfrm flipH="1" rot="-5400000">
            <a:off x="5823507" y="3419944"/>
            <a:ext cx="1576800" cy="443700"/>
          </a:xfrm>
          <a:prstGeom prst="bentConnector2">
            <a:avLst/>
          </a:prstGeom>
          <a:noFill/>
          <a:ln cap="flat" cmpd="sng" w="9525">
            <a:solidFill>
              <a:srgbClr val="CCCCCC"/>
            </a:solidFill>
            <a:prstDash val="solid"/>
            <a:round/>
            <a:headEnd len="med" w="med" type="none"/>
            <a:tailEnd len="med" w="med" type="oval"/>
          </a:ln>
        </p:spPr>
      </p:cxnSp>
      <p:sp>
        <p:nvSpPr>
          <p:cNvPr id="89" name="Google Shape;89;p19"/>
          <p:cNvSpPr/>
          <p:nvPr/>
        </p:nvSpPr>
        <p:spPr>
          <a:xfrm>
            <a:off x="6833757" y="4268794"/>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sort</a:t>
            </a:r>
            <a:endParaRPr sz="1200">
              <a:solidFill>
                <a:srgbClr val="222222"/>
              </a:solidFill>
              <a:latin typeface="DM Sans"/>
              <a:ea typeface="DM Sans"/>
              <a:cs typeface="DM Sans"/>
              <a:sym typeface="DM Sans"/>
            </a:endParaRPr>
          </a:p>
        </p:txBody>
      </p:sp>
      <p:cxnSp>
        <p:nvCxnSpPr>
          <p:cNvPr id="90" name="Google Shape;90;p19"/>
          <p:cNvCxnSpPr>
            <a:stCxn id="86" idx="3"/>
            <a:endCxn id="91" idx="1"/>
          </p:cNvCxnSpPr>
          <p:nvPr/>
        </p:nvCxnSpPr>
        <p:spPr>
          <a:xfrm>
            <a:off x="5926774" y="2837662"/>
            <a:ext cx="906900" cy="763200"/>
          </a:xfrm>
          <a:prstGeom prst="bentConnector3">
            <a:avLst>
              <a:gd fmla="val 49994" name="adj1"/>
            </a:avLst>
          </a:prstGeom>
          <a:noFill/>
          <a:ln cap="flat" cmpd="sng" w="9525">
            <a:solidFill>
              <a:srgbClr val="CCCCCC"/>
            </a:solidFill>
            <a:prstDash val="solid"/>
            <a:round/>
            <a:headEnd len="med" w="med" type="none"/>
            <a:tailEnd len="med" w="med" type="oval"/>
          </a:ln>
        </p:spPr>
      </p:cxnSp>
      <p:sp>
        <p:nvSpPr>
          <p:cNvPr id="92" name="Google Shape;92;p19"/>
          <p:cNvSpPr/>
          <p:nvPr/>
        </p:nvSpPr>
        <p:spPr>
          <a:xfrm>
            <a:off x="6833584" y="3031657"/>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some</a:t>
            </a:r>
            <a:endParaRPr sz="1200">
              <a:solidFill>
                <a:srgbClr val="222222"/>
              </a:solidFill>
              <a:latin typeface="DM Sans"/>
              <a:ea typeface="DM Sans"/>
              <a:cs typeface="DM Sans"/>
              <a:sym typeface="DM Sans"/>
            </a:endParaRPr>
          </a:p>
        </p:txBody>
      </p:sp>
      <p:cxnSp>
        <p:nvCxnSpPr>
          <p:cNvPr id="93" name="Google Shape;93;p19"/>
          <p:cNvCxnSpPr>
            <a:stCxn id="86" idx="3"/>
          </p:cNvCxnSpPr>
          <p:nvPr/>
        </p:nvCxnSpPr>
        <p:spPr>
          <a:xfrm>
            <a:off x="5926774" y="2837662"/>
            <a:ext cx="902400" cy="381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4" name="Google Shape;94;p19"/>
          <p:cNvSpPr/>
          <p:nvPr/>
        </p:nvSpPr>
        <p:spPr>
          <a:xfrm flipH="1">
            <a:off x="6833631" y="2610066"/>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filter</a:t>
            </a:r>
            <a:endParaRPr sz="1200">
              <a:solidFill>
                <a:srgbClr val="222222"/>
              </a:solidFill>
              <a:latin typeface="DM Sans"/>
              <a:ea typeface="DM Sans"/>
              <a:cs typeface="DM Sans"/>
              <a:sym typeface="DM Sans"/>
            </a:endParaRPr>
          </a:p>
        </p:txBody>
      </p:sp>
      <p:cxnSp>
        <p:nvCxnSpPr>
          <p:cNvPr id="95" name="Google Shape;95;p19"/>
          <p:cNvCxnSpPr>
            <a:stCxn id="86" idx="3"/>
          </p:cNvCxnSpPr>
          <p:nvPr/>
        </p:nvCxnSpPr>
        <p:spPr>
          <a:xfrm flipH="1" rot="10800000">
            <a:off x="5926774" y="2796862"/>
            <a:ext cx="902400" cy="40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1" name="Google Shape;91;p19"/>
          <p:cNvSpPr/>
          <p:nvPr/>
        </p:nvSpPr>
        <p:spPr>
          <a:xfrm>
            <a:off x="6833584" y="3439430"/>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map</a:t>
            </a:r>
            <a:endParaRPr sz="1200">
              <a:solidFill>
                <a:srgbClr val="222222"/>
              </a:solidFill>
              <a:latin typeface="DM Sans"/>
              <a:ea typeface="DM Sans"/>
              <a:cs typeface="DM Sans"/>
              <a:sym typeface="DM Sans"/>
            </a:endParaRPr>
          </a:p>
        </p:txBody>
      </p:sp>
      <p:sp>
        <p:nvSpPr>
          <p:cNvPr id="96" name="Google Shape;96;p19"/>
          <p:cNvSpPr/>
          <p:nvPr/>
        </p:nvSpPr>
        <p:spPr>
          <a:xfrm flipH="1">
            <a:off x="6833459" y="2185861"/>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find</a:t>
            </a:r>
            <a:endParaRPr sz="1200">
              <a:solidFill>
                <a:srgbClr val="222222"/>
              </a:solidFill>
              <a:latin typeface="DM Sans"/>
              <a:ea typeface="DM Sans"/>
              <a:cs typeface="DM Sans"/>
              <a:sym typeface="DM Sans"/>
            </a:endParaRPr>
          </a:p>
        </p:txBody>
      </p:sp>
      <p:cxnSp>
        <p:nvCxnSpPr>
          <p:cNvPr id="97" name="Google Shape;97;p19"/>
          <p:cNvCxnSpPr>
            <a:stCxn id="86" idx="3"/>
            <a:endCxn id="96" idx="3"/>
          </p:cNvCxnSpPr>
          <p:nvPr/>
        </p:nvCxnSpPr>
        <p:spPr>
          <a:xfrm flipH="1" rot="10800000">
            <a:off x="5926774" y="2347162"/>
            <a:ext cx="906600" cy="490500"/>
          </a:xfrm>
          <a:prstGeom prst="bentConnector3">
            <a:avLst>
              <a:gd fmla="val 50003" name="adj1"/>
            </a:avLst>
          </a:prstGeom>
          <a:noFill/>
          <a:ln cap="flat" cmpd="sng" w="9525">
            <a:solidFill>
              <a:srgbClr val="CCCCCC"/>
            </a:solidFill>
            <a:prstDash val="solid"/>
            <a:round/>
            <a:headEnd len="med" w="med" type="none"/>
            <a:tailEnd len="med" w="med" type="oval"/>
          </a:ln>
        </p:spPr>
      </p:cxnSp>
      <p:sp>
        <p:nvSpPr>
          <p:cNvPr id="98" name="Google Shape;98;p19"/>
          <p:cNvSpPr/>
          <p:nvPr/>
        </p:nvSpPr>
        <p:spPr>
          <a:xfrm flipH="1">
            <a:off x="6838112" y="1773190"/>
            <a:ext cx="842100" cy="322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forEach</a:t>
            </a:r>
            <a:endParaRPr sz="1200">
              <a:solidFill>
                <a:srgbClr val="222222"/>
              </a:solidFill>
              <a:latin typeface="DM Sans"/>
              <a:ea typeface="DM Sans"/>
              <a:cs typeface="DM Sans"/>
              <a:sym typeface="DM Sans"/>
            </a:endParaRPr>
          </a:p>
        </p:txBody>
      </p:sp>
      <p:cxnSp>
        <p:nvCxnSpPr>
          <p:cNvPr id="99" name="Google Shape;99;p19"/>
          <p:cNvCxnSpPr>
            <a:stCxn id="86" idx="3"/>
            <a:endCxn id="98" idx="3"/>
          </p:cNvCxnSpPr>
          <p:nvPr/>
        </p:nvCxnSpPr>
        <p:spPr>
          <a:xfrm flipH="1" rot="10800000">
            <a:off x="5926774" y="1934662"/>
            <a:ext cx="911400" cy="903000"/>
          </a:xfrm>
          <a:prstGeom prst="bentConnector3">
            <a:avLst>
              <a:gd fmla="val 49994" name="adj1"/>
            </a:avLst>
          </a:prstGeom>
          <a:noFill/>
          <a:ln cap="flat" cmpd="sng" w="9525">
            <a:solidFill>
              <a:srgbClr val="CCCCCC"/>
            </a:solidFill>
            <a:prstDash val="solid"/>
            <a:round/>
            <a:headEnd len="med" w="med" type="none"/>
            <a:tailEnd len="med" w="med" type="oval"/>
          </a:ln>
        </p:spPr>
      </p:cxnSp>
      <p:cxnSp>
        <p:nvCxnSpPr>
          <p:cNvPr id="100" name="Google Shape;100;p19"/>
          <p:cNvCxnSpPr/>
          <p:nvPr/>
        </p:nvCxnSpPr>
        <p:spPr>
          <a:xfrm flipH="1" rot="-5400000">
            <a:off x="5823554" y="2960506"/>
            <a:ext cx="1576800" cy="443700"/>
          </a:xfrm>
          <a:prstGeom prst="bentConnector2">
            <a:avLst/>
          </a:prstGeom>
          <a:noFill/>
          <a:ln cap="flat" cmpd="sng" w="9525">
            <a:solidFill>
              <a:srgbClr val="CCCCCC"/>
            </a:solidFill>
            <a:prstDash val="solid"/>
            <a:round/>
            <a:headEnd len="med" w="med" type="none"/>
            <a:tailEnd len="med" w="med" type="oval"/>
          </a:ln>
        </p:spPr>
      </p:cxnSp>
      <p:cxnSp>
        <p:nvCxnSpPr>
          <p:cNvPr id="101" name="Google Shape;101;p19"/>
          <p:cNvCxnSpPr>
            <a:stCxn id="81" idx="2"/>
            <a:endCxn id="86" idx="1"/>
          </p:cNvCxnSpPr>
          <p:nvPr/>
        </p:nvCxnSpPr>
        <p:spPr>
          <a:xfrm flipH="1" rot="-5400000">
            <a:off x="2935000" y="1515505"/>
            <a:ext cx="685800" cy="1958700"/>
          </a:xfrm>
          <a:prstGeom prst="bentConnector2">
            <a:avLst/>
          </a:prstGeom>
          <a:noFill/>
          <a:ln cap="flat" cmpd="sng" w="9525">
            <a:solidFill>
              <a:srgbClr val="B7B7B7"/>
            </a:solidFill>
            <a:prstDash val="solid"/>
            <a:round/>
            <a:headEnd len="med" w="med" type="oval"/>
            <a:tailEnd len="med" w="med" type="oval"/>
          </a:ln>
        </p:spPr>
      </p:cxnSp>
      <p:sp>
        <p:nvSpPr>
          <p:cNvPr id="102" name="Google Shape;102;p19"/>
          <p:cNvSpPr/>
          <p:nvPr/>
        </p:nvSpPr>
        <p:spPr>
          <a:xfrm>
            <a:off x="4257216" y="3489673"/>
            <a:ext cx="1669500" cy="322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El objeto Math</a:t>
            </a:r>
            <a:endParaRPr sz="1100">
              <a:solidFill>
                <a:srgbClr val="FFFFFF"/>
              </a:solidFill>
              <a:latin typeface="Helvetica Neue"/>
              <a:ea typeface="Helvetica Neue"/>
              <a:cs typeface="Helvetica Neue"/>
              <a:sym typeface="Helvetica Neue"/>
            </a:endParaRPr>
          </a:p>
        </p:txBody>
      </p:sp>
      <p:cxnSp>
        <p:nvCxnSpPr>
          <p:cNvPr id="103" name="Google Shape;103;p19"/>
          <p:cNvCxnSpPr>
            <a:stCxn id="81" idx="2"/>
            <a:endCxn id="102" idx="1"/>
          </p:cNvCxnSpPr>
          <p:nvPr/>
        </p:nvCxnSpPr>
        <p:spPr>
          <a:xfrm flipH="1" rot="-5400000">
            <a:off x="2528350" y="1922155"/>
            <a:ext cx="1499100" cy="1958700"/>
          </a:xfrm>
          <a:prstGeom prst="bentConnector2">
            <a:avLst/>
          </a:prstGeom>
          <a:noFill/>
          <a:ln cap="flat" cmpd="sng" w="9525">
            <a:solidFill>
              <a:srgbClr val="B7B7B7"/>
            </a:solidFill>
            <a:prstDash val="solid"/>
            <a:round/>
            <a:headEnd len="med" w="med" type="oval"/>
            <a:tailEnd len="med" w="med" type="oval"/>
          </a:ln>
        </p:spPr>
      </p:cxnSp>
      <p:sp>
        <p:nvSpPr>
          <p:cNvPr id="104" name="Google Shape;104;p19"/>
          <p:cNvSpPr/>
          <p:nvPr/>
        </p:nvSpPr>
        <p:spPr>
          <a:xfrm>
            <a:off x="4257389" y="3970698"/>
            <a:ext cx="1669500" cy="3228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Helvetica Neue"/>
                <a:ea typeface="Helvetica Neue"/>
                <a:cs typeface="Helvetica Neue"/>
                <a:sym typeface="Helvetica Neue"/>
              </a:rPr>
              <a:t>La clase date</a:t>
            </a:r>
            <a:endParaRPr sz="1100">
              <a:solidFill>
                <a:srgbClr val="FFFFFF"/>
              </a:solidFill>
              <a:latin typeface="Helvetica Neue"/>
              <a:ea typeface="Helvetica Neue"/>
              <a:cs typeface="Helvetica Neue"/>
              <a:sym typeface="Helvetica Neue"/>
            </a:endParaRPr>
          </a:p>
        </p:txBody>
      </p:sp>
      <p:cxnSp>
        <p:nvCxnSpPr>
          <p:cNvPr id="105" name="Google Shape;105;p19"/>
          <p:cNvCxnSpPr>
            <a:stCxn id="81" idx="2"/>
          </p:cNvCxnSpPr>
          <p:nvPr/>
        </p:nvCxnSpPr>
        <p:spPr>
          <a:xfrm flipH="1" rot="-5400000">
            <a:off x="2299450" y="2151055"/>
            <a:ext cx="1956900" cy="1958700"/>
          </a:xfrm>
          <a:prstGeom prst="bentConnector2">
            <a:avLst/>
          </a:prstGeom>
          <a:noFill/>
          <a:ln cap="flat" cmpd="sng" w="9525">
            <a:solidFill>
              <a:srgbClr val="B7B7B7"/>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El objeto Math</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Math</a:t>
            </a:r>
            <a:endParaRPr b="1" sz="4000">
              <a:solidFill>
                <a:schemeClr val="dk1"/>
              </a:solidFill>
              <a:latin typeface="DM Sans"/>
              <a:ea typeface="DM Sans"/>
              <a:cs typeface="DM Sans"/>
              <a:sym typeface="DM Sans"/>
            </a:endParaRPr>
          </a:p>
        </p:txBody>
      </p:sp>
      <p:sp>
        <p:nvSpPr>
          <p:cNvPr id="116" name="Google Shape;116;p21"/>
          <p:cNvSpPr txBox="1"/>
          <p:nvPr/>
        </p:nvSpPr>
        <p:spPr>
          <a:xfrm>
            <a:off x="457725" y="2364050"/>
            <a:ext cx="4263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Javascript provee el objeto </a:t>
            </a:r>
            <a:r>
              <a:rPr b="1" lang="es" sz="1350">
                <a:latin typeface="DM Sans"/>
                <a:ea typeface="DM Sans"/>
                <a:cs typeface="DM Sans"/>
                <a:sym typeface="DM Sans"/>
              </a:rPr>
              <a:t>Math </a:t>
            </a:r>
            <a:r>
              <a:rPr lang="es" sz="1350">
                <a:latin typeface="DM Sans"/>
                <a:ea typeface="DM Sans"/>
                <a:cs typeface="DM Sans"/>
                <a:sym typeface="DM Sans"/>
              </a:rPr>
              <a:t>que funciona como un </a:t>
            </a:r>
            <a:r>
              <a:rPr lang="es" sz="1350">
                <a:highlight>
                  <a:schemeClr val="accent5"/>
                </a:highlight>
                <a:latin typeface="DM Sans"/>
                <a:ea typeface="DM Sans"/>
                <a:cs typeface="DM Sans"/>
                <a:sym typeface="DM Sans"/>
              </a:rPr>
              <a:t>contenedor de herramientas y métodos</a:t>
            </a:r>
            <a:r>
              <a:rPr lang="es" sz="1350">
                <a:latin typeface="DM Sans"/>
                <a:ea typeface="DM Sans"/>
                <a:cs typeface="DM Sans"/>
                <a:sym typeface="DM Sans"/>
              </a:rPr>
              <a:t> para realizar operaciones matemáticas.</a:t>
            </a:r>
            <a:endParaRPr sz="1350">
              <a:latin typeface="DM Sans"/>
              <a:ea typeface="DM Sans"/>
              <a:cs typeface="DM Sans"/>
              <a:sym typeface="DM Sans"/>
            </a:endParaRPr>
          </a:p>
        </p:txBody>
      </p:sp>
      <p:pic>
        <p:nvPicPr>
          <p:cNvPr id="117" name="Google Shape;117;p21"/>
          <p:cNvPicPr preferRelativeResize="0"/>
          <p:nvPr/>
        </p:nvPicPr>
        <p:blipFill>
          <a:blip r:embed="rId3">
            <a:alphaModFix/>
          </a:blip>
          <a:stretch>
            <a:fillRect/>
          </a:stretch>
        </p:blipFill>
        <p:spPr>
          <a:xfrm>
            <a:off x="5074850" y="1324775"/>
            <a:ext cx="3763000" cy="2818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Para recordar</a:t>
            </a:r>
            <a:endParaRPr b="1" sz="4000">
              <a:solidFill>
                <a:srgbClr val="EAFF6A"/>
              </a:solidFill>
              <a:latin typeface="DM Sans"/>
              <a:ea typeface="DM Sans"/>
              <a:cs typeface="DM Sans"/>
              <a:sym typeface="DM Sans"/>
            </a:endParaRPr>
          </a:p>
        </p:txBody>
      </p:sp>
      <p:sp>
        <p:nvSpPr>
          <p:cNvPr id="123" name="Google Shape;123;p22"/>
          <p:cNvSpPr txBox="1"/>
          <p:nvPr/>
        </p:nvSpPr>
        <p:spPr>
          <a:xfrm>
            <a:off x="473350" y="1358425"/>
            <a:ext cx="7169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DM Sans"/>
                <a:ea typeface="DM Sans"/>
                <a:cs typeface="DM Sans"/>
                <a:sym typeface="DM Sans"/>
              </a:rPr>
              <a:t>El objeto </a:t>
            </a:r>
            <a:r>
              <a:rPr b="1" lang="es" sz="2400">
                <a:solidFill>
                  <a:schemeClr val="lt1"/>
                </a:solidFill>
                <a:latin typeface="DM Sans"/>
                <a:ea typeface="DM Sans"/>
                <a:cs typeface="DM Sans"/>
                <a:sym typeface="DM Sans"/>
              </a:rPr>
              <a:t>Math</a:t>
            </a:r>
            <a:r>
              <a:rPr lang="es" sz="2400">
                <a:solidFill>
                  <a:schemeClr val="lt1"/>
                </a:solidFill>
                <a:latin typeface="DM Sans"/>
                <a:ea typeface="DM Sans"/>
                <a:cs typeface="DM Sans"/>
                <a:sym typeface="DM Sans"/>
              </a:rPr>
              <a:t> contiene una serie de métodos que nos permiten realizar algunas operaciones matemáticas más complejas. </a:t>
            </a:r>
            <a:endParaRPr sz="24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400">
              <a:solidFill>
                <a:schemeClr val="lt1"/>
              </a:solidFill>
              <a:latin typeface="DM Sans"/>
              <a:ea typeface="DM Sans"/>
              <a:cs typeface="DM Sans"/>
              <a:sym typeface="DM Sans"/>
            </a:endParaRPr>
          </a:p>
          <a:p>
            <a:pPr indent="0" lvl="0" marL="0" rtl="0" algn="l">
              <a:spcBef>
                <a:spcPts val="0"/>
              </a:spcBef>
              <a:spcAft>
                <a:spcPts val="0"/>
              </a:spcAft>
              <a:buNone/>
            </a:pPr>
            <a:r>
              <a:rPr lang="es" sz="2400">
                <a:solidFill>
                  <a:schemeClr val="lt1"/>
                </a:solidFill>
                <a:latin typeface="DM Sans"/>
                <a:ea typeface="DM Sans"/>
                <a:cs typeface="DM Sans"/>
                <a:sym typeface="DM Sans"/>
              </a:rPr>
              <a:t>Veremos a continuación algunas de las funciones que se desprenden de este objeto, aunque el repertorio completo lo pueden ver en su documentación:  </a:t>
            </a:r>
            <a:r>
              <a:rPr lang="es" sz="2400" u="sng">
                <a:solidFill>
                  <a:schemeClr val="hlink"/>
                </a:solidFill>
                <a:latin typeface="DM Sans"/>
                <a:ea typeface="DM Sans"/>
                <a:cs typeface="DM Sans"/>
                <a:sym typeface="DM Sans"/>
                <a:hlinkClick r:id="rId3"/>
              </a:rPr>
              <a:t>Math - JavaScript | MDN</a:t>
            </a:r>
            <a:endParaRPr sz="24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